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6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77AD6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7-d2nf8198bjvh7rlj08tg.png"/>
          <p:cNvPicPr>
            <a:picLocks noChangeAspect="1"/>
          </p:cNvPicPr>
          <p:nvPr/>
        </p:nvPicPr>
        <p:blipFill>
          <a:blip r:embed="rId3"/>
          <a:srcRect l="5266" t="24656" r="5667" b="24531"/>
          <a:stretch/>
        </p:blipFill>
        <p:spPr>
          <a:xfrm>
            <a:off x="-184785" y="-172085"/>
            <a:ext cx="12554585" cy="7219950"/>
          </a:xfrm>
          <a:prstGeom prst="rect">
            <a:avLst/>
          </a:prstGeom>
        </p:spPr>
      </p:pic>
      <p:sp>
        <p:nvSpPr>
          <p:cNvPr id="3" name="Text 0"/>
          <p:cNvSpPr/>
          <p:nvPr/>
        </p:nvSpPr>
        <p:spPr>
          <a:xfrm>
            <a:off x="971550" y="2432050"/>
            <a:ext cx="10248900" cy="987425"/>
          </a:xfrm>
          <a:prstGeom prst="rect">
            <a:avLst/>
          </a:prstGeom>
          <a:noFill/>
          <a:ln/>
        </p:spPr>
        <p:txBody>
          <a:bodyPr wrap="square" lIns="0" tIns="0" rIns="0" bIns="0" rtlCol="0" anchor="t">
            <a:spAutoFit/>
          </a:bodyPr>
          <a:lstStyle/>
          <a:p>
            <a:pPr algn="ctr">
              <a:lnSpc>
                <a:spcPct val="120000"/>
              </a:lnSpc>
            </a:pPr>
            <a:r>
              <a:rPr lang="en-US" sz="5400" b="1" dirty="0">
                <a:solidFill>
                  <a:srgbClr val="000000"/>
                </a:solidFill>
                <a:latin typeface="MiSans" pitchFamily="34" charset="0"/>
                <a:ea typeface="MiSans" pitchFamily="34" charset="-122"/>
                <a:cs typeface="MiSans" pitchFamily="34" charset="-120"/>
              </a:rPr>
              <a:t>AI Pair Coding Matrix</a:t>
            </a:r>
            <a:endParaRPr lang="en-US" sz="1600" dirty="0"/>
          </a:p>
        </p:txBody>
      </p:sp>
      <p:sp>
        <p:nvSpPr>
          <p:cNvPr id="4" name="Text 1"/>
          <p:cNvSpPr/>
          <p:nvPr/>
        </p:nvSpPr>
        <p:spPr>
          <a:xfrm>
            <a:off x="4112578" y="4387850"/>
            <a:ext cx="1902460"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Sean Wong</a:t>
            </a:r>
            <a:endParaRPr lang="en-US" sz="1600" dirty="0"/>
          </a:p>
        </p:txBody>
      </p:sp>
      <p:sp>
        <p:nvSpPr>
          <p:cNvPr id="5" name="Text 2"/>
          <p:cNvSpPr/>
          <p:nvPr/>
        </p:nvSpPr>
        <p:spPr>
          <a:xfrm>
            <a:off x="6207443" y="4387850"/>
            <a:ext cx="2025015" cy="24511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7-d2nf8198bjvh7rlj08v0.png"/>
          <p:cNvPicPr>
            <a:picLocks noChangeAspect="1"/>
          </p:cNvPicPr>
          <p:nvPr/>
        </p:nvPicPr>
        <p:blipFill>
          <a:blip r:embed="rId3"/>
          <a:stretch>
            <a:fillRect/>
          </a:stretch>
        </p:blipFill>
        <p:spPr>
          <a:xfrm>
            <a:off x="3031103" y="127000"/>
            <a:ext cx="7448551" cy="4927600"/>
          </a:xfrm>
          <a:prstGeom prst="rect">
            <a:avLst/>
          </a:prstGeom>
        </p:spPr>
      </p:pic>
      <p:pic>
        <p:nvPicPr>
          <p:cNvPr id="3" name="Image 1" descr="https://kimi-img.moonshot.cn/pub/slides/slides_tmpl/image/25-08-27-20:03:16-d2nf8118bjvh7rlj08r0.png"/>
          <p:cNvPicPr>
            <a:picLocks noChangeAspect="1"/>
          </p:cNvPicPr>
          <p:nvPr/>
        </p:nvPicPr>
        <p:blipFill>
          <a:blip r:embed="rId4"/>
          <a:stretch>
            <a:fillRect/>
          </a:stretch>
        </p:blipFill>
        <p:spPr>
          <a:xfrm rot="16200000">
            <a:off x="7743438" y="-306388"/>
            <a:ext cx="4338956" cy="4752341"/>
          </a:xfrm>
          <a:prstGeom prst="rect">
            <a:avLst/>
          </a:prstGeom>
        </p:spPr>
      </p:pic>
      <p:pic>
        <p:nvPicPr>
          <p:cNvPr id="4" name="Image 2" descr="https://kimi-img.moonshot.cn/pub/slides/slides_tmpl/image/25-08-27-20:03:16-d2nf8118bjvh7rlj08r0.png"/>
          <p:cNvPicPr>
            <a:picLocks noChangeAspect="1"/>
          </p:cNvPicPr>
          <p:nvPr/>
        </p:nvPicPr>
        <p:blipFill>
          <a:blip r:embed="rId4"/>
          <a:stretch>
            <a:fillRect/>
          </a:stretch>
        </p:blipFill>
        <p:spPr>
          <a:xfrm>
            <a:off x="7510145" y="2139950"/>
            <a:ext cx="5045710" cy="4752340"/>
          </a:xfrm>
          <a:prstGeom prst="rect">
            <a:avLst/>
          </a:prstGeom>
        </p:spPr>
      </p:pic>
      <p:pic>
        <p:nvPicPr>
          <p:cNvPr id="5" name="Image 3" descr="https://kimi-img.moonshot.cn/pub/slides/slides_tmpl/image/25-08-27-20:03:17-d2nf8198bjvh7rlj08vg.jpeg"/>
          <p:cNvPicPr>
            <a:picLocks noChangeAspect="1"/>
          </p:cNvPicPr>
          <p:nvPr/>
        </p:nvPicPr>
        <p:blipFill>
          <a:blip r:embed="rId5"/>
          <a:srcRect l="8038" t="12855" b="10906"/>
          <a:stretch/>
        </p:blipFill>
        <p:spPr>
          <a:xfrm>
            <a:off x="-5080" y="-4445"/>
            <a:ext cx="5558790" cy="6913245"/>
          </a:xfrm>
          <a:prstGeom prst="rect">
            <a:avLst/>
          </a:prstGeom>
        </p:spPr>
      </p:pic>
      <p:sp>
        <p:nvSpPr>
          <p:cNvPr id="6" name="Shape 0"/>
          <p:cNvSpPr/>
          <p:nvPr/>
        </p:nvSpPr>
        <p:spPr>
          <a:xfrm>
            <a:off x="5520690" y="-51435"/>
            <a:ext cx="3383915" cy="6928485"/>
          </a:xfrm>
          <a:prstGeom prst="rect">
            <a:avLst/>
          </a:prstGeom>
          <a:solidFill>
            <a:srgbClr val="77AD6F"/>
          </a:solidFill>
          <a:ln/>
        </p:spPr>
      </p:sp>
      <p:sp>
        <p:nvSpPr>
          <p:cNvPr id="7" name="Text 1"/>
          <p:cNvSpPr/>
          <p:nvPr/>
        </p:nvSpPr>
        <p:spPr>
          <a:xfrm>
            <a:off x="5520690" y="-51435"/>
            <a:ext cx="3383915" cy="6928485"/>
          </a:xfrm>
          <a:prstGeom prst="rect">
            <a:avLst/>
          </a:prstGeom>
          <a:noFill/>
          <a:ln/>
        </p:spPr>
        <p:txBody>
          <a:bodyPr wrap="square" lIns="0" tIns="0" rIns="0" bIns="0" rtlCol="0" anchor="t"/>
          <a:lstStyle/>
          <a:p>
            <a:pPr>
              <a:lnSpc>
                <a:spcPct val="100000"/>
              </a:lnSpc>
            </a:pPr>
            <a:endParaRPr lang="en-US" sz="1600" dirty="0"/>
          </a:p>
        </p:txBody>
      </p:sp>
      <p:sp>
        <p:nvSpPr>
          <p:cNvPr id="8" name="Shape 2"/>
          <p:cNvSpPr/>
          <p:nvPr/>
        </p:nvSpPr>
        <p:spPr>
          <a:xfrm rot="16200000">
            <a:off x="7098348" y="1765300"/>
            <a:ext cx="6875780" cy="3311525"/>
          </a:xfrm>
          <a:prstGeom prst="rect">
            <a:avLst/>
          </a:prstGeom>
          <a:solidFill>
            <a:srgbClr val="D2E7D6"/>
          </a:solidFill>
          <a:ln/>
        </p:spPr>
      </p:sp>
      <p:sp>
        <p:nvSpPr>
          <p:cNvPr id="9" name="Text 3"/>
          <p:cNvSpPr/>
          <p:nvPr/>
        </p:nvSpPr>
        <p:spPr>
          <a:xfrm rot="16200000">
            <a:off x="7098348" y="1765300"/>
            <a:ext cx="6875780" cy="3311525"/>
          </a:xfrm>
          <a:prstGeom prst="rect">
            <a:avLst/>
          </a:prstGeom>
          <a:noFill/>
          <a:ln/>
        </p:spPr>
        <p:txBody>
          <a:bodyPr wrap="square" lIns="0" tIns="0" rIns="0" bIns="0" rtlCol="0" anchor="t"/>
          <a:lstStyle/>
          <a:p>
            <a:pPr>
              <a:lnSpc>
                <a:spcPct val="100000"/>
              </a:lnSpc>
            </a:pPr>
            <a:endParaRPr lang="en-US" sz="1600" dirty="0"/>
          </a:p>
        </p:txBody>
      </p:sp>
      <p:pic>
        <p:nvPicPr>
          <p:cNvPr id="10" name="Image 4" descr="https://kimi-img.moonshot.cn/pub/slides/slides_tmpl/image/25-08-27-20:03:17-d2nf8198bjvh7rlj08v0.png"/>
          <p:cNvPicPr>
            <a:picLocks noChangeAspect="1"/>
          </p:cNvPicPr>
          <p:nvPr/>
        </p:nvPicPr>
        <p:blipFill>
          <a:blip r:embed="rId3"/>
          <a:stretch>
            <a:fillRect/>
          </a:stretch>
        </p:blipFill>
        <p:spPr>
          <a:xfrm>
            <a:off x="2904103" y="0"/>
            <a:ext cx="7448551" cy="4927600"/>
          </a:xfrm>
          <a:prstGeom prst="rect">
            <a:avLst/>
          </a:prstGeom>
        </p:spPr>
      </p:pic>
      <p:sp>
        <p:nvSpPr>
          <p:cNvPr id="11" name="Text 4"/>
          <p:cNvSpPr/>
          <p:nvPr/>
        </p:nvSpPr>
        <p:spPr>
          <a:xfrm>
            <a:off x="322580" y="1380490"/>
            <a:ext cx="5558155" cy="1079500"/>
          </a:xfrm>
          <a:prstGeom prst="rect">
            <a:avLst/>
          </a:prstGeom>
          <a:noFill/>
          <a:ln/>
        </p:spPr>
        <p:txBody>
          <a:bodyPr wrap="square" lIns="0" tIns="0" rIns="0" bIns="0" rtlCol="0" anchor="t"/>
          <a:lstStyle/>
          <a:p>
            <a:pPr>
              <a:lnSpc>
                <a:spcPct val="130000"/>
              </a:lnSpc>
            </a:pPr>
            <a:r>
              <a:rPr lang="en-US" sz="3200" b="1" dirty="0">
                <a:solidFill>
                  <a:srgbClr val="FFFFFF"/>
                </a:solidFill>
                <a:latin typeface="MiSans" pitchFamily="34" charset="0"/>
                <a:ea typeface="MiSans" pitchFamily="34" charset="-122"/>
                <a:cs typeface="MiSans" pitchFamily="34" charset="-120"/>
              </a:rPr>
              <a:t>Refactor Format Review Mid Fit</a:t>
            </a:r>
            <a:endParaRPr lang="en-US" sz="1600" dirty="0"/>
          </a:p>
        </p:txBody>
      </p:sp>
      <p:sp>
        <p:nvSpPr>
          <p:cNvPr id="12" name="Text 5"/>
          <p:cNvSpPr/>
          <p:nvPr/>
        </p:nvSpPr>
        <p:spPr>
          <a:xfrm>
            <a:off x="5731510" y="1061085"/>
            <a:ext cx="3195955" cy="1310640"/>
          </a:xfrm>
          <a:prstGeom prst="rect">
            <a:avLst/>
          </a:prstGeom>
          <a:noFill/>
          <a:ln/>
        </p:spPr>
        <p:txBody>
          <a:bodyPr wrap="square" lIns="0" tIns="0" rIns="0" bIns="0" rtlCol="0" anchor="t"/>
          <a:lstStyle/>
          <a:p>
            <a:pPr>
              <a:lnSpc>
                <a:spcPct val="130000"/>
              </a:lnSpc>
            </a:pPr>
            <a:r>
              <a:rPr lang="en-US" sz="2400" dirty="0">
                <a:solidFill>
                  <a:srgbClr val="D2E7D6"/>
                </a:solidFill>
                <a:latin typeface="MiSans" pitchFamily="34" charset="0"/>
                <a:ea typeface="MiSans" pitchFamily="34" charset="-122"/>
                <a:cs typeface="MiSans" pitchFamily="34" charset="-120"/>
              </a:rPr>
              <a:t>Refactoring</a:t>
            </a:r>
            <a:endParaRPr lang="en-US" sz="1600" dirty="0"/>
          </a:p>
        </p:txBody>
      </p:sp>
      <p:sp>
        <p:nvSpPr>
          <p:cNvPr id="13" name="Text 6"/>
          <p:cNvSpPr/>
          <p:nvPr/>
        </p:nvSpPr>
        <p:spPr>
          <a:xfrm>
            <a:off x="5741670" y="3466465"/>
            <a:ext cx="3098800" cy="2001044"/>
          </a:xfrm>
          <a:prstGeom prst="rect">
            <a:avLst/>
          </a:prstGeom>
          <a:noFill/>
          <a:ln/>
        </p:spPr>
        <p:txBody>
          <a:bodyPr wrap="square" lIns="0" tIns="0" rIns="0" bIns="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can suggest improvements for code readability and performance, such as renaming variables and extracting functions. However, human judgment is crucial to ensure that the changes align with project standards and maintainability.</a:t>
            </a:r>
            <a:endParaRPr lang="en-US" sz="1600" dirty="0"/>
          </a:p>
        </p:txBody>
      </p:sp>
      <p:sp>
        <p:nvSpPr>
          <p:cNvPr id="14" name="Text 7"/>
          <p:cNvSpPr/>
          <p:nvPr/>
        </p:nvSpPr>
        <p:spPr>
          <a:xfrm>
            <a:off x="8996045" y="1061085"/>
            <a:ext cx="3195955" cy="1310640"/>
          </a:xfrm>
          <a:prstGeom prst="rect">
            <a:avLst/>
          </a:prstGeom>
          <a:noFill/>
          <a:ln/>
        </p:spPr>
        <p:txBody>
          <a:bodyPr wrap="square" lIns="0" tIns="0" rIns="0" bIns="0" rtlCol="0" anchor="t"/>
          <a:lstStyle/>
          <a:p>
            <a:pPr>
              <a:lnSpc>
                <a:spcPct val="130000"/>
              </a:lnSpc>
            </a:pPr>
            <a:r>
              <a:rPr lang="en-US" sz="2400" dirty="0">
                <a:solidFill>
                  <a:srgbClr val="77AD6F"/>
                </a:solidFill>
                <a:latin typeface="MiSans" pitchFamily="34" charset="0"/>
                <a:ea typeface="MiSans" pitchFamily="34" charset="-122"/>
                <a:cs typeface="MiSans" pitchFamily="34" charset="-120"/>
              </a:rPr>
              <a:t>Code Review</a:t>
            </a:r>
            <a:endParaRPr lang="en-US" sz="1600" dirty="0"/>
          </a:p>
        </p:txBody>
      </p:sp>
      <p:sp>
        <p:nvSpPr>
          <p:cNvPr id="15" name="Text 8"/>
          <p:cNvSpPr/>
          <p:nvPr/>
        </p:nvSpPr>
        <p:spPr>
          <a:xfrm>
            <a:off x="9006205" y="3466465"/>
            <a:ext cx="3098800" cy="2286992"/>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tools like Codacy and ReviewBot AI can provide automated code reviews, identifying potential issues and suggesting improvements. While AI accelerates the review process, human oversight is necessary to address complex and context-specific problems.</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85083" y="521335"/>
            <a:ext cx="8170863" cy="55245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Preferred Medium Fit Tools</a:t>
            </a:r>
            <a:endParaRPr lang="en-US" sz="1600" dirty="0"/>
          </a:p>
        </p:txBody>
      </p:sp>
      <p:pic>
        <p:nvPicPr>
          <p:cNvPr id="3" name="Image 0" descr="https://kimi-img.moonshot.cn/pub/slides/slides_tmpl/image/25-08-27-20:03:18-d2nf81h8bjvh7rlj0910.png"/>
          <p:cNvPicPr>
            <a:picLocks noChangeAspect="1"/>
          </p:cNvPicPr>
          <p:nvPr/>
        </p:nvPicPr>
        <p:blipFill>
          <a:blip r:embed="rId3"/>
          <a:stretch>
            <a:fillRect/>
          </a:stretch>
        </p:blipFill>
        <p:spPr>
          <a:xfrm>
            <a:off x="552450" y="2012313"/>
            <a:ext cx="11103610" cy="561342"/>
          </a:xfrm>
          <a:prstGeom prst="rect">
            <a:avLst/>
          </a:prstGeom>
        </p:spPr>
      </p:pic>
      <p:sp>
        <p:nvSpPr>
          <p:cNvPr id="4" name="Shape 1"/>
          <p:cNvSpPr/>
          <p:nvPr/>
        </p:nvSpPr>
        <p:spPr>
          <a:xfrm>
            <a:off x="2004900" y="2159361"/>
            <a:ext cx="637961" cy="637959"/>
          </a:xfrm>
          <a:prstGeom prst="ellipse">
            <a:avLst/>
          </a:prstGeom>
          <a:solidFill>
            <a:srgbClr val="77AD6F"/>
          </a:solidFill>
          <a:ln/>
        </p:spPr>
      </p:sp>
      <p:sp>
        <p:nvSpPr>
          <p:cNvPr id="5" name="Text 2"/>
          <p:cNvSpPr/>
          <p:nvPr/>
        </p:nvSpPr>
        <p:spPr>
          <a:xfrm>
            <a:off x="2004900" y="2159361"/>
            <a:ext cx="637961" cy="637959"/>
          </a:xfrm>
          <a:prstGeom prst="rect">
            <a:avLst/>
          </a:prstGeom>
          <a:noFill/>
          <a:ln/>
        </p:spPr>
        <p:txBody>
          <a:bodyPr wrap="square" lIns="0" tIns="0" rIns="0" bIns="0" rtlCol="0" anchor="ctr"/>
          <a:lstStyle/>
          <a:p>
            <a:pPr>
              <a:lnSpc>
                <a:spcPct val="100000"/>
              </a:lnSpc>
            </a:pPr>
            <a:endParaRPr lang="en-US" sz="1600" dirty="0"/>
          </a:p>
        </p:txBody>
      </p:sp>
      <p:sp>
        <p:nvSpPr>
          <p:cNvPr id="6" name="Shape 3"/>
          <p:cNvSpPr/>
          <p:nvPr/>
        </p:nvSpPr>
        <p:spPr>
          <a:xfrm>
            <a:off x="5688956" y="1692636"/>
            <a:ext cx="637540" cy="637959"/>
          </a:xfrm>
          <a:prstGeom prst="ellipse">
            <a:avLst/>
          </a:prstGeom>
          <a:solidFill>
            <a:srgbClr val="77AD6F"/>
          </a:solidFill>
          <a:ln/>
        </p:spPr>
      </p:sp>
      <p:sp>
        <p:nvSpPr>
          <p:cNvPr id="7" name="Text 4"/>
          <p:cNvSpPr/>
          <p:nvPr/>
        </p:nvSpPr>
        <p:spPr>
          <a:xfrm>
            <a:off x="5688956" y="1692636"/>
            <a:ext cx="637540" cy="637959"/>
          </a:xfrm>
          <a:prstGeom prst="rect">
            <a:avLst/>
          </a:prstGeom>
          <a:noFill/>
          <a:ln/>
        </p:spPr>
        <p:txBody>
          <a:bodyPr wrap="square" lIns="0" tIns="0" rIns="0" bIns="0" rtlCol="0" anchor="ctr"/>
          <a:lstStyle/>
          <a:p>
            <a:pPr>
              <a:lnSpc>
                <a:spcPct val="100000"/>
              </a:lnSpc>
            </a:pPr>
            <a:endParaRPr lang="en-US" sz="1600" dirty="0"/>
          </a:p>
        </p:txBody>
      </p:sp>
      <p:sp>
        <p:nvSpPr>
          <p:cNvPr id="8" name="Shape 5"/>
          <p:cNvSpPr/>
          <p:nvPr/>
        </p:nvSpPr>
        <p:spPr>
          <a:xfrm>
            <a:off x="9624051" y="2241911"/>
            <a:ext cx="637540" cy="637959"/>
          </a:xfrm>
          <a:prstGeom prst="ellipse">
            <a:avLst/>
          </a:prstGeom>
          <a:solidFill>
            <a:srgbClr val="77AD6F"/>
          </a:solidFill>
          <a:ln/>
        </p:spPr>
      </p:sp>
      <p:sp>
        <p:nvSpPr>
          <p:cNvPr id="9" name="Text 6"/>
          <p:cNvSpPr/>
          <p:nvPr/>
        </p:nvSpPr>
        <p:spPr>
          <a:xfrm>
            <a:off x="9624051" y="2241911"/>
            <a:ext cx="637540" cy="637959"/>
          </a:xfrm>
          <a:prstGeom prst="rect">
            <a:avLst/>
          </a:prstGeom>
          <a:noFill/>
          <a:ln/>
        </p:spPr>
        <p:txBody>
          <a:bodyPr wrap="square" lIns="0" tIns="0" rIns="0" bIns="0" rtlCol="0" anchor="ctr"/>
          <a:lstStyle/>
          <a:p>
            <a:pPr>
              <a:lnSpc>
                <a:spcPct val="100000"/>
              </a:lnSpc>
            </a:pPr>
            <a:endParaRPr lang="en-US" sz="1600" dirty="0"/>
          </a:p>
        </p:txBody>
      </p:sp>
      <p:sp>
        <p:nvSpPr>
          <p:cNvPr id="10" name="Text 7"/>
          <p:cNvSpPr/>
          <p:nvPr/>
        </p:nvSpPr>
        <p:spPr>
          <a:xfrm>
            <a:off x="1991333" y="2325940"/>
            <a:ext cx="665096" cy="284559"/>
          </a:xfrm>
          <a:prstGeom prst="rect">
            <a:avLst/>
          </a:prstGeom>
          <a:noFill/>
          <a:ln/>
        </p:spPr>
        <p:txBody>
          <a:bodyPr wrap="square" lIns="0" tIns="0" rIns="0" bIns="0" rtlCol="0" anchor="t">
            <a:spAutoFit/>
          </a:bodyPr>
          <a:lstStyle/>
          <a:p>
            <a:pPr algn="ctr">
              <a:lnSpc>
                <a:spcPct val="10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11" name="Text 8"/>
          <p:cNvSpPr/>
          <p:nvPr/>
        </p:nvSpPr>
        <p:spPr>
          <a:xfrm>
            <a:off x="428625" y="3448685"/>
            <a:ext cx="3774440" cy="700405"/>
          </a:xfrm>
          <a:prstGeom prst="rect">
            <a:avLst/>
          </a:prstGeom>
          <a:noFill/>
          <a:ln/>
        </p:spPr>
        <p:txBody>
          <a:bodyPr wrap="square" lIns="0" tIns="0" rIns="0" bIns="0" rtlCol="0" anchor="t"/>
          <a:lstStyle/>
          <a:p>
            <a:pPr>
              <a:lnSpc>
                <a:spcPct val="100000"/>
              </a:lnSpc>
            </a:pPr>
            <a:r>
              <a:rPr lang="en-US" sz="2000" dirty="0">
                <a:solidFill>
                  <a:srgbClr val="000000"/>
                </a:solidFill>
                <a:latin typeface="MiSans" pitchFamily="34" charset="0"/>
                <a:ea typeface="MiSans" pitchFamily="34" charset="-122"/>
                <a:cs typeface="MiSans" pitchFamily="34" charset="-120"/>
              </a:rPr>
              <a:t>Refactoring Tools</a:t>
            </a:r>
            <a:endParaRPr lang="en-US" sz="1600" dirty="0"/>
          </a:p>
        </p:txBody>
      </p:sp>
      <p:sp>
        <p:nvSpPr>
          <p:cNvPr id="12" name="Text 9"/>
          <p:cNvSpPr/>
          <p:nvPr/>
        </p:nvSpPr>
        <p:spPr>
          <a:xfrm>
            <a:off x="438150" y="3830955"/>
            <a:ext cx="3752850" cy="1715294"/>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For refactoring, tools like Refactor.ai and JetBrains AI Assistant offer valuable suggestions to improve code structure and performance. These tools integrate well with popular IDEs and provide actionable insights.</a:t>
            </a:r>
            <a:endParaRPr lang="en-US" sz="1600" dirty="0"/>
          </a:p>
        </p:txBody>
      </p:sp>
      <p:sp>
        <p:nvSpPr>
          <p:cNvPr id="13" name="Text 10"/>
          <p:cNvSpPr/>
          <p:nvPr/>
        </p:nvSpPr>
        <p:spPr>
          <a:xfrm>
            <a:off x="5662478" y="1859215"/>
            <a:ext cx="665096" cy="284559"/>
          </a:xfrm>
          <a:prstGeom prst="rect">
            <a:avLst/>
          </a:prstGeom>
          <a:noFill/>
          <a:ln/>
        </p:spPr>
        <p:txBody>
          <a:bodyPr wrap="square" lIns="0" tIns="0" rIns="0" bIns="0" rtlCol="0" anchor="t">
            <a:spAutoFit/>
          </a:bodyPr>
          <a:lstStyle/>
          <a:p>
            <a:pPr algn="ctr">
              <a:lnSpc>
                <a:spcPct val="10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14" name="Text 11"/>
          <p:cNvSpPr/>
          <p:nvPr/>
        </p:nvSpPr>
        <p:spPr>
          <a:xfrm>
            <a:off x="4408805" y="2708910"/>
            <a:ext cx="3490595" cy="700405"/>
          </a:xfrm>
          <a:prstGeom prst="rect">
            <a:avLst/>
          </a:prstGeom>
          <a:noFill/>
          <a:ln/>
        </p:spPr>
        <p:txBody>
          <a:bodyPr wrap="square" lIns="0" tIns="0" rIns="0" bIns="0" rtlCol="0" anchor="t"/>
          <a:lstStyle/>
          <a:p>
            <a:pPr>
              <a:lnSpc>
                <a:spcPct val="100000"/>
              </a:lnSpc>
            </a:pPr>
            <a:r>
              <a:rPr lang="en-US" sz="2000" dirty="0">
                <a:solidFill>
                  <a:srgbClr val="000000"/>
                </a:solidFill>
                <a:latin typeface="MiSans" pitchFamily="34" charset="0"/>
                <a:ea typeface="MiSans" pitchFamily="34" charset="-122"/>
                <a:cs typeface="MiSans" pitchFamily="34" charset="-120"/>
              </a:rPr>
              <a:t>Styling Tools</a:t>
            </a:r>
            <a:endParaRPr lang="en-US" sz="1600" dirty="0"/>
          </a:p>
        </p:txBody>
      </p:sp>
      <p:sp>
        <p:nvSpPr>
          <p:cNvPr id="15" name="Text 12"/>
          <p:cNvSpPr/>
          <p:nvPr/>
        </p:nvSpPr>
        <p:spPr>
          <a:xfrm>
            <a:off x="4222115" y="3091815"/>
            <a:ext cx="3680460"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Prettier and ESLint are essential for maintaining consistent code style. They ensure that all team members follow the same formatting rules, reducing errors and improving collaboration.</a:t>
            </a:r>
            <a:endParaRPr lang="en-US" sz="1600" dirty="0"/>
          </a:p>
        </p:txBody>
      </p:sp>
      <p:sp>
        <p:nvSpPr>
          <p:cNvPr id="16" name="Text 13"/>
          <p:cNvSpPr/>
          <p:nvPr/>
        </p:nvSpPr>
        <p:spPr>
          <a:xfrm>
            <a:off x="9610064" y="2408490"/>
            <a:ext cx="665096" cy="284559"/>
          </a:xfrm>
          <a:prstGeom prst="rect">
            <a:avLst/>
          </a:prstGeom>
          <a:noFill/>
          <a:ln/>
        </p:spPr>
        <p:txBody>
          <a:bodyPr wrap="square" lIns="0" tIns="0" rIns="0" bIns="0" rtlCol="0" anchor="t">
            <a:spAutoFit/>
          </a:bodyPr>
          <a:lstStyle/>
          <a:p>
            <a:pPr algn="ctr">
              <a:lnSpc>
                <a:spcPct val="10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17" name="Text 14"/>
          <p:cNvSpPr/>
          <p:nvPr/>
        </p:nvSpPr>
        <p:spPr>
          <a:xfrm>
            <a:off x="8074025" y="3430270"/>
            <a:ext cx="3774440" cy="700405"/>
          </a:xfrm>
          <a:prstGeom prst="rect">
            <a:avLst/>
          </a:prstGeom>
          <a:noFill/>
          <a:ln/>
        </p:spPr>
        <p:txBody>
          <a:bodyPr wrap="square" lIns="0" tIns="0" rIns="0" bIns="0" rtlCol="0" anchor="t"/>
          <a:lstStyle/>
          <a:p>
            <a:pPr>
              <a:lnSpc>
                <a:spcPct val="100000"/>
              </a:lnSpc>
            </a:pPr>
            <a:r>
              <a:rPr lang="en-US" sz="2000" dirty="0">
                <a:solidFill>
                  <a:srgbClr val="000000"/>
                </a:solidFill>
                <a:latin typeface="MiSans" pitchFamily="34" charset="0"/>
                <a:ea typeface="MiSans" pitchFamily="34" charset="-122"/>
                <a:cs typeface="MiSans" pitchFamily="34" charset="-120"/>
              </a:rPr>
              <a:t>Review Tools</a:t>
            </a:r>
            <a:endParaRPr lang="en-US" sz="1600" dirty="0"/>
          </a:p>
        </p:txBody>
      </p:sp>
      <p:sp>
        <p:nvSpPr>
          <p:cNvPr id="18" name="Text 15"/>
          <p:cNvSpPr/>
          <p:nvPr/>
        </p:nvSpPr>
        <p:spPr>
          <a:xfrm>
            <a:off x="8117205" y="3813175"/>
            <a:ext cx="3680460"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Codacy and ReviewBot AI provide automated code reviews, highlighting potential issues and suggesting improvements. These tools help maintain code quality and best practices.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Security &amp; Ethics</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04</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rot="6720000">
            <a:off x="-1047115" y="1469390"/>
            <a:ext cx="14217015" cy="14217015"/>
          </a:xfrm>
          <a:prstGeom prst="chord">
            <a:avLst>
              <a:gd name="adj1" fmla="val 2700000"/>
              <a:gd name="adj2" fmla="val 16200000"/>
            </a:avLst>
          </a:prstGeom>
          <a:solidFill>
            <a:srgbClr val="77AD6F"/>
          </a:solidFill>
          <a:ln w="6350">
            <a:gradFill flip="none" rotWithShape="1">
              <a:gsLst>
                <a:gs pos="0">
                  <a:srgbClr val="FFFFFF"/>
                </a:gs>
                <a:gs pos="57000">
                  <a:srgbClr val="F8FBF8"/>
                </a:gs>
                <a:gs pos="74000">
                  <a:srgbClr val="D5F35D"/>
                </a:gs>
                <a:gs pos="100000">
                  <a:srgbClr val="CAE562"/>
                </a:gs>
              </a:gsLst>
              <a:path path="circle">
                <a:fillToRect l="50000" t="50000" r="50000" b="50000"/>
              </a:path>
            </a:gradFill>
            <a:prstDash val="solid"/>
          </a:ln>
        </p:spPr>
      </p:sp>
      <p:sp>
        <p:nvSpPr>
          <p:cNvPr id="3" name="Text 1"/>
          <p:cNvSpPr/>
          <p:nvPr/>
        </p:nvSpPr>
        <p:spPr>
          <a:xfrm rot="6720000">
            <a:off x="-1047115" y="1469390"/>
            <a:ext cx="14217015" cy="14217015"/>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2074545" y="2646680"/>
            <a:ext cx="8095615" cy="1195070"/>
          </a:xfrm>
          <a:prstGeom prst="rect">
            <a:avLst/>
          </a:prstGeom>
          <a:noFill/>
          <a:ln/>
        </p:spPr>
        <p:txBody>
          <a:bodyPr wrap="square" lIns="0" tIns="0" rIns="0" bIns="0" rtlCol="0" anchor="t"/>
          <a:lstStyle/>
          <a:p>
            <a:pPr>
              <a:lnSpc>
                <a:spcPct val="100000"/>
              </a:lnSpc>
            </a:pPr>
            <a:r>
              <a:rPr lang="en-US" sz="3600" dirty="0">
                <a:solidFill>
                  <a:srgbClr val="D2E7D6"/>
                </a:solidFill>
                <a:latin typeface="MiSans" pitchFamily="34" charset="0"/>
                <a:ea typeface="MiSans" pitchFamily="34" charset="-122"/>
                <a:cs typeface="MiSans" pitchFamily="34" charset="-120"/>
              </a:rPr>
              <a:t>Security Review Medium Risk</a:t>
            </a:r>
            <a:endParaRPr lang="en-US" sz="1600" dirty="0"/>
          </a:p>
        </p:txBody>
      </p:sp>
      <p:sp>
        <p:nvSpPr>
          <p:cNvPr id="5" name="Text 3"/>
          <p:cNvSpPr/>
          <p:nvPr/>
        </p:nvSpPr>
        <p:spPr>
          <a:xfrm>
            <a:off x="2073910" y="3841750"/>
            <a:ext cx="8094980" cy="841375"/>
          </a:xfrm>
          <a:prstGeom prst="rect">
            <a:avLst/>
          </a:prstGeom>
          <a:noFill/>
          <a:ln/>
        </p:spPr>
        <p:txBody>
          <a:bodyPr wrap="square" lIns="0" tIns="0" rIns="0" bIns="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Security and Ethical Checks</a:t>
            </a:r>
            <a:endParaRPr lang="en-US" sz="1600" dirty="0"/>
          </a:p>
        </p:txBody>
      </p:sp>
      <p:sp>
        <p:nvSpPr>
          <p:cNvPr id="6" name="Text 4"/>
          <p:cNvSpPr/>
          <p:nvPr/>
        </p:nvSpPr>
        <p:spPr>
          <a:xfrm>
            <a:off x="2073275" y="4489450"/>
            <a:ext cx="8095615" cy="1528445"/>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Security and ethical reviews are medium-suitability tasks. AI can quickly identify vulnerabilities and ethical concerns, but human judgment is essential to assess the impact and make informed decisions. Tools like Snyk and SonarLint provide real-time alerts and remediation guidance.</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515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20-d2nf8218bjvh7rlj093g.png"/>
          <p:cNvPicPr>
            <a:picLocks noChangeAspect="1"/>
          </p:cNvPicPr>
          <p:nvPr/>
        </p:nvPicPr>
        <p:blipFill>
          <a:blip r:embed="rId3">
            <a:alphaModFix amt="40000"/>
          </a:blip>
          <a:srcRect t="3057" b="4200"/>
          <a:stretch/>
        </p:blipFill>
        <p:spPr>
          <a:xfrm>
            <a:off x="-24130" y="-17145"/>
            <a:ext cx="10607675" cy="6857365"/>
          </a:xfrm>
          <a:prstGeom prst="rect">
            <a:avLst/>
          </a:prstGeom>
        </p:spPr>
      </p:pic>
      <p:sp>
        <p:nvSpPr>
          <p:cNvPr id="3" name="Shape 0"/>
          <p:cNvSpPr/>
          <p:nvPr/>
        </p:nvSpPr>
        <p:spPr>
          <a:xfrm rot="16200000">
            <a:off x="7599680" y="1743075"/>
            <a:ext cx="2173605" cy="7051040"/>
          </a:xfrm>
          <a:prstGeom prst="round2SameRect">
            <a:avLst>
              <a:gd name="adj1" fmla="val 50000"/>
              <a:gd name="adj2" fmla="val 0"/>
            </a:avLst>
          </a:prstGeom>
          <a:solidFill>
            <a:srgbClr val="77AD6F"/>
          </a:solidFill>
          <a:ln/>
        </p:spPr>
      </p:sp>
      <p:sp>
        <p:nvSpPr>
          <p:cNvPr id="4" name="Text 1"/>
          <p:cNvSpPr/>
          <p:nvPr/>
        </p:nvSpPr>
        <p:spPr>
          <a:xfrm rot="16200000">
            <a:off x="7599680" y="1743075"/>
            <a:ext cx="2173605" cy="705104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rot="16200000">
            <a:off x="7599680" y="-665480"/>
            <a:ext cx="2173605" cy="7051040"/>
          </a:xfrm>
          <a:prstGeom prst="round2SameRect">
            <a:avLst>
              <a:gd name="adj1" fmla="val 50000"/>
              <a:gd name="adj2" fmla="val 0"/>
            </a:avLst>
          </a:prstGeom>
          <a:solidFill>
            <a:srgbClr val="D2E7D6"/>
          </a:solidFill>
          <a:ln/>
        </p:spPr>
      </p:sp>
      <p:sp>
        <p:nvSpPr>
          <p:cNvPr id="6" name="Text 3"/>
          <p:cNvSpPr/>
          <p:nvPr/>
        </p:nvSpPr>
        <p:spPr>
          <a:xfrm rot="16200000">
            <a:off x="7599680" y="-665480"/>
            <a:ext cx="2173605" cy="705104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525780" y="1026160"/>
            <a:ext cx="5837555" cy="1814195"/>
          </a:xfrm>
          <a:prstGeom prst="rect">
            <a:avLst/>
          </a:prstGeom>
          <a:noFill/>
          <a:ln/>
        </p:spPr>
        <p:txBody>
          <a:bodyPr wrap="square" lIns="45720" tIns="45720" rIns="45720" bIns="45720" rtlCol="0" anchor="t"/>
          <a:lstStyle/>
          <a:p>
            <a:pPr>
              <a:lnSpc>
                <a:spcPct val="100000"/>
              </a:lnSpc>
            </a:pPr>
            <a:r>
              <a:rPr lang="en-US" sz="3200" dirty="0">
                <a:solidFill>
                  <a:srgbClr val="FFFFFF"/>
                </a:solidFill>
                <a:latin typeface="MiSans" pitchFamily="34" charset="0"/>
                <a:ea typeface="MiSans" pitchFamily="34" charset="-122"/>
                <a:cs typeface="MiSans" pitchFamily="34" charset="-120"/>
              </a:rPr>
              <a:t>Security Tooling Choices</a:t>
            </a:r>
            <a:endParaRPr lang="en-US" sz="1600" dirty="0"/>
          </a:p>
        </p:txBody>
      </p:sp>
      <p:sp>
        <p:nvSpPr>
          <p:cNvPr id="8" name="Text 5"/>
          <p:cNvSpPr/>
          <p:nvPr/>
        </p:nvSpPr>
        <p:spPr>
          <a:xfrm>
            <a:off x="5666740" y="1973580"/>
            <a:ext cx="6113145" cy="1162685"/>
          </a:xfrm>
          <a:prstGeom prst="rect">
            <a:avLst/>
          </a:prstGeom>
          <a:noFill/>
          <a:ln/>
        </p:spPr>
        <p:txBody>
          <a:bodyPr wrap="square" lIns="45720" tIns="45720" rIns="45720" bIns="45720" rtlCol="0" anchor="t"/>
          <a:lstStyle/>
          <a:p>
            <a:pPr>
              <a:lnSpc>
                <a:spcPct val="100000"/>
              </a:lnSpc>
            </a:pPr>
            <a:r>
              <a:rPr lang="en-US" sz="2400" dirty="0">
                <a:solidFill>
                  <a:srgbClr val="77AD6F"/>
                </a:solidFill>
                <a:latin typeface="MiSans" pitchFamily="34" charset="0"/>
                <a:ea typeface="MiSans" pitchFamily="34" charset="-122"/>
                <a:cs typeface="MiSans" pitchFamily="34" charset="-120"/>
              </a:rPr>
              <a:t>Security Tools</a:t>
            </a:r>
            <a:endParaRPr lang="en-US" sz="1600" dirty="0"/>
          </a:p>
        </p:txBody>
      </p:sp>
      <p:sp>
        <p:nvSpPr>
          <p:cNvPr id="9" name="Text 6"/>
          <p:cNvSpPr/>
          <p:nvPr/>
        </p:nvSpPr>
        <p:spPr>
          <a:xfrm>
            <a:off x="5643880" y="2485390"/>
            <a:ext cx="6359525" cy="1415415"/>
          </a:xfrm>
          <a:prstGeom prst="rect">
            <a:avLst/>
          </a:prstGeom>
          <a:noFill/>
          <a:ln/>
        </p:spPr>
        <p:txBody>
          <a:bodyPr wrap="square" lIns="45720" tIns="45720" rIns="4572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Recommended security tools include Snyk, SonarLint, and Codacy. These tools integrate seamlessly into your workflow, providing real-time security checks and helping you maintain a secure codebase.</a:t>
            </a:r>
            <a:endParaRPr lang="en-US" sz="1600" dirty="0"/>
          </a:p>
        </p:txBody>
      </p:sp>
      <p:sp>
        <p:nvSpPr>
          <p:cNvPr id="10" name="Text 7"/>
          <p:cNvSpPr/>
          <p:nvPr/>
        </p:nvSpPr>
        <p:spPr>
          <a:xfrm>
            <a:off x="5666740" y="4373880"/>
            <a:ext cx="6113145" cy="1162685"/>
          </a:xfrm>
          <a:prstGeom prst="rect">
            <a:avLst/>
          </a:prstGeom>
          <a:noFill/>
          <a:ln/>
        </p:spPr>
        <p:txBody>
          <a:bodyPr wrap="square" lIns="45720" tIns="45720" rIns="45720" bIns="45720" rtlCol="0" anchor="t"/>
          <a:lstStyle/>
          <a:p>
            <a:pPr>
              <a:lnSpc>
                <a:spcPct val="100000"/>
              </a:lnSpc>
            </a:pPr>
            <a:r>
              <a:rPr lang="en-US" sz="2400" dirty="0">
                <a:solidFill>
                  <a:srgbClr val="D2E7D6"/>
                </a:solidFill>
                <a:latin typeface="MiSans" pitchFamily="34" charset="0"/>
                <a:ea typeface="MiSans" pitchFamily="34" charset="-122"/>
                <a:cs typeface="MiSans" pitchFamily="34" charset="-120"/>
              </a:rPr>
              <a:t>Real-Time Alerts</a:t>
            </a:r>
            <a:endParaRPr lang="en-US" sz="1600" dirty="0"/>
          </a:p>
        </p:txBody>
      </p:sp>
      <p:sp>
        <p:nvSpPr>
          <p:cNvPr id="11" name="Text 8"/>
          <p:cNvSpPr/>
          <p:nvPr/>
        </p:nvSpPr>
        <p:spPr>
          <a:xfrm>
            <a:off x="5643880" y="4885690"/>
            <a:ext cx="6359525" cy="1415415"/>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These tools offer real-time inline alerts within VSCode, making it easy to identify and address security issues as you code. They also provide detailed remediation guides to help you learn and implement secure coding practices.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Live Collaboration</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05</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6200000">
            <a:off x="6651625" y="820420"/>
            <a:ext cx="1484630" cy="9579610"/>
          </a:xfrm>
          <a:prstGeom prst="round2SameRect">
            <a:avLst>
              <a:gd name="adj1" fmla="val 50000"/>
              <a:gd name="adj2" fmla="val 0"/>
            </a:avLst>
          </a:prstGeom>
          <a:solidFill>
            <a:srgbClr val="D2E7D6"/>
          </a:solidFill>
          <a:ln/>
        </p:spPr>
      </p:sp>
      <p:sp>
        <p:nvSpPr>
          <p:cNvPr id="3" name="Text 1"/>
          <p:cNvSpPr/>
          <p:nvPr/>
        </p:nvSpPr>
        <p:spPr>
          <a:xfrm rot="16200000">
            <a:off x="6651625" y="820420"/>
            <a:ext cx="1484630" cy="957961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6200000">
            <a:off x="5539740" y="-3763645"/>
            <a:ext cx="1484630" cy="11892280"/>
          </a:xfrm>
          <a:prstGeom prst="round2SameRect">
            <a:avLst>
              <a:gd name="adj1" fmla="val 50000"/>
              <a:gd name="adj2" fmla="val 0"/>
            </a:avLst>
          </a:prstGeom>
          <a:solidFill>
            <a:srgbClr val="D2E7D6"/>
          </a:solidFill>
          <a:ln/>
        </p:spPr>
      </p:sp>
      <p:sp>
        <p:nvSpPr>
          <p:cNvPr id="5" name="Text 3"/>
          <p:cNvSpPr/>
          <p:nvPr/>
        </p:nvSpPr>
        <p:spPr>
          <a:xfrm rot="16200000">
            <a:off x="5539740" y="-3763645"/>
            <a:ext cx="1484630" cy="118922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16200000">
            <a:off x="5989320" y="-1575435"/>
            <a:ext cx="1484630" cy="10926445"/>
          </a:xfrm>
          <a:prstGeom prst="round2SameRect">
            <a:avLst>
              <a:gd name="adj1" fmla="val 50000"/>
              <a:gd name="adj2" fmla="val 0"/>
            </a:avLst>
          </a:prstGeom>
          <a:solidFill>
            <a:srgbClr val="77AD6F"/>
          </a:solidFill>
          <a:ln/>
        </p:spPr>
      </p:sp>
      <p:sp>
        <p:nvSpPr>
          <p:cNvPr id="7" name="Text 5"/>
          <p:cNvSpPr/>
          <p:nvPr/>
        </p:nvSpPr>
        <p:spPr>
          <a:xfrm rot="16200000">
            <a:off x="5989320" y="-1575435"/>
            <a:ext cx="1484630" cy="1092644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751938" y="3559536"/>
            <a:ext cx="637958" cy="637956"/>
          </a:xfrm>
          <a:prstGeom prst="ellipse">
            <a:avLst/>
          </a:prstGeom>
          <a:solidFill>
            <a:srgbClr val="D2E7D6"/>
          </a:solidFill>
          <a:ln/>
        </p:spPr>
      </p:sp>
      <p:sp>
        <p:nvSpPr>
          <p:cNvPr id="9" name="Text 7"/>
          <p:cNvSpPr/>
          <p:nvPr/>
        </p:nvSpPr>
        <p:spPr>
          <a:xfrm>
            <a:off x="1751938" y="355953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84198" y="1904091"/>
            <a:ext cx="637958" cy="637956"/>
          </a:xfrm>
          <a:prstGeom prst="ellipse">
            <a:avLst/>
          </a:prstGeom>
          <a:solidFill>
            <a:srgbClr val="77AD6F"/>
          </a:solidFill>
          <a:ln/>
        </p:spPr>
      </p:sp>
      <p:sp>
        <p:nvSpPr>
          <p:cNvPr id="11" name="Text 9"/>
          <p:cNvSpPr/>
          <p:nvPr/>
        </p:nvSpPr>
        <p:spPr>
          <a:xfrm>
            <a:off x="784198" y="1904091"/>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071468" y="5338806"/>
            <a:ext cx="637958" cy="637956"/>
          </a:xfrm>
          <a:prstGeom prst="ellipse">
            <a:avLst/>
          </a:prstGeom>
          <a:solidFill>
            <a:srgbClr val="77AD6F"/>
          </a:solidFill>
          <a:ln/>
        </p:spPr>
      </p:sp>
      <p:sp>
        <p:nvSpPr>
          <p:cNvPr id="13" name="Text 11"/>
          <p:cNvSpPr/>
          <p:nvPr/>
        </p:nvSpPr>
        <p:spPr>
          <a:xfrm>
            <a:off x="3071468" y="533880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2"/>
          <p:cNvSpPr/>
          <p:nvPr/>
        </p:nvSpPr>
        <p:spPr>
          <a:xfrm>
            <a:off x="584835" y="521335"/>
            <a:ext cx="10981055" cy="964565"/>
          </a:xfrm>
          <a:prstGeom prst="rect">
            <a:avLst/>
          </a:prstGeom>
          <a:noFill/>
          <a:ln/>
        </p:spPr>
        <p:txBody>
          <a:bodyPr wrap="square" lIns="0" tIns="0" rIns="0" bIns="0" rtlCol="0" anchor="t"/>
          <a:lstStyle/>
          <a:p>
            <a:pPr>
              <a:lnSpc>
                <a:spcPct val="100000"/>
              </a:lnSpc>
            </a:pPr>
            <a:r>
              <a:rPr lang="en-US" sz="3600" dirty="0">
                <a:solidFill>
                  <a:srgbClr val="77AD6F"/>
                </a:solidFill>
                <a:latin typeface="MiSans" pitchFamily="34" charset="0"/>
                <a:ea typeface="MiSans" pitchFamily="34" charset="-122"/>
                <a:cs typeface="MiSans" pitchFamily="34" charset="-120"/>
              </a:rPr>
              <a:t>Collaborative Coding High Fit</a:t>
            </a:r>
            <a:endParaRPr lang="en-US" sz="1600" dirty="0"/>
          </a:p>
        </p:txBody>
      </p:sp>
      <p:sp>
        <p:nvSpPr>
          <p:cNvPr id="15" name="Shape 13"/>
          <p:cNvSpPr/>
          <p:nvPr/>
        </p:nvSpPr>
        <p:spPr>
          <a:xfrm>
            <a:off x="784199" y="2075110"/>
            <a:ext cx="665094" cy="295787"/>
          </a:xfrm>
          <a:prstGeom prst="rect">
            <a:avLst/>
          </a:prstGeom>
          <a:solidFill>
            <a:srgbClr val="000000">
              <a:alpha val="0"/>
            </a:srgbClr>
          </a:solidFill>
          <a:ln/>
        </p:spPr>
      </p:sp>
      <p:sp>
        <p:nvSpPr>
          <p:cNvPr id="16" name="Text 14"/>
          <p:cNvSpPr/>
          <p:nvPr/>
        </p:nvSpPr>
        <p:spPr>
          <a:xfrm>
            <a:off x="784199" y="2075110"/>
            <a:ext cx="665094" cy="295787"/>
          </a:xfrm>
          <a:prstGeom prst="rect">
            <a:avLst/>
          </a:prstGeom>
          <a:noFill/>
          <a:ln/>
        </p:spPr>
        <p:txBody>
          <a:bodyPr wrap="square" lIns="0" tIns="0" rIns="0" bIns="0" rtlCol="0" anchor="t"/>
          <a:lstStyle/>
          <a:p>
            <a:pPr algn="ctr">
              <a:lnSpc>
                <a:spcPct val="110000"/>
              </a:lnSpc>
            </a:pPr>
            <a:r>
              <a:rPr lang="en-US" sz="1800" dirty="0">
                <a:solidFill>
                  <a:srgbClr val="000000"/>
                </a:solidFill>
                <a:latin typeface="MiSans" pitchFamily="34" charset="0"/>
                <a:ea typeface="MiSans" pitchFamily="34" charset="-122"/>
                <a:cs typeface="MiSans" pitchFamily="34" charset="-120"/>
              </a:rPr>
              <a:t>01</a:t>
            </a:r>
            <a:endParaRPr lang="en-US" sz="1600" dirty="0"/>
          </a:p>
        </p:txBody>
      </p:sp>
      <p:sp>
        <p:nvSpPr>
          <p:cNvPr id="17" name="Text 15"/>
          <p:cNvSpPr/>
          <p:nvPr/>
        </p:nvSpPr>
        <p:spPr>
          <a:xfrm>
            <a:off x="1644650" y="1524000"/>
            <a:ext cx="8651240" cy="367030"/>
          </a:xfrm>
          <a:prstGeom prst="rect">
            <a:avLst/>
          </a:prstGeom>
          <a:noFill/>
          <a:ln/>
        </p:spPr>
        <p:txBody>
          <a:bodyPr wrap="square" lIns="45720" tIns="45720" rIns="45720" bIns="45720" rtlCol="0" anchor="t">
            <a:spAutoFit/>
          </a:bodyPr>
          <a:lstStyle/>
          <a:p>
            <a:pPr>
              <a:lnSpc>
                <a:spcPct val="100000"/>
              </a:lnSpc>
            </a:pPr>
            <a:r>
              <a:rPr lang="en-US" sz="1800" dirty="0">
                <a:solidFill>
                  <a:srgbClr val="77AD6F"/>
                </a:solidFill>
                <a:latin typeface="MiSans" pitchFamily="34" charset="0"/>
                <a:ea typeface="MiSans" pitchFamily="34" charset="-122"/>
                <a:cs typeface="MiSans" pitchFamily="34" charset="-120"/>
              </a:rPr>
              <a:t>Shared Editing</a:t>
            </a:r>
            <a:endParaRPr lang="en-US" sz="1600" dirty="0"/>
          </a:p>
        </p:txBody>
      </p:sp>
      <p:sp>
        <p:nvSpPr>
          <p:cNvPr id="18" name="Text 16"/>
          <p:cNvSpPr/>
          <p:nvPr/>
        </p:nvSpPr>
        <p:spPr>
          <a:xfrm>
            <a:off x="1644650" y="1840230"/>
            <a:ext cx="8439785" cy="928370"/>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enhances collaborative coding by providing real-time suggestions and completions to both partners. Tools like VSCode Live Share and GitHub Copilot ensure that everyone sees the same inline hints, reducing miscommunication.</a:t>
            </a:r>
            <a:endParaRPr lang="en-US" sz="1600" dirty="0"/>
          </a:p>
        </p:txBody>
      </p:sp>
      <p:sp>
        <p:nvSpPr>
          <p:cNvPr id="19" name="Shape 17"/>
          <p:cNvSpPr/>
          <p:nvPr/>
        </p:nvSpPr>
        <p:spPr>
          <a:xfrm>
            <a:off x="1725064" y="3730950"/>
            <a:ext cx="665094" cy="295787"/>
          </a:xfrm>
          <a:prstGeom prst="rect">
            <a:avLst/>
          </a:prstGeom>
          <a:solidFill>
            <a:srgbClr val="000000">
              <a:alpha val="0"/>
            </a:srgbClr>
          </a:solidFill>
          <a:ln/>
        </p:spPr>
      </p:sp>
      <p:sp>
        <p:nvSpPr>
          <p:cNvPr id="20" name="Text 18"/>
          <p:cNvSpPr/>
          <p:nvPr/>
        </p:nvSpPr>
        <p:spPr>
          <a:xfrm>
            <a:off x="1725064" y="3730950"/>
            <a:ext cx="665094" cy="295787"/>
          </a:xfrm>
          <a:prstGeom prst="rect">
            <a:avLst/>
          </a:prstGeom>
          <a:noFill/>
          <a:ln/>
        </p:spPr>
        <p:txBody>
          <a:bodyPr wrap="square" lIns="0" tIns="0" rIns="0" bIns="0" rtlCol="0" anchor="t"/>
          <a:lstStyle/>
          <a:p>
            <a:pPr algn="ctr">
              <a:lnSpc>
                <a:spcPct val="110000"/>
              </a:lnSpc>
            </a:pPr>
            <a:r>
              <a:rPr lang="en-US" sz="1800" dirty="0">
                <a:solidFill>
                  <a:srgbClr val="000000"/>
                </a:solidFill>
                <a:latin typeface="MiSans" pitchFamily="34" charset="0"/>
                <a:ea typeface="MiSans" pitchFamily="34" charset="-122"/>
                <a:cs typeface="MiSans" pitchFamily="34" charset="-120"/>
              </a:rPr>
              <a:t>02</a:t>
            </a:r>
            <a:endParaRPr lang="en-US" sz="1600" dirty="0"/>
          </a:p>
        </p:txBody>
      </p:sp>
      <p:sp>
        <p:nvSpPr>
          <p:cNvPr id="21" name="Text 19"/>
          <p:cNvSpPr/>
          <p:nvPr/>
        </p:nvSpPr>
        <p:spPr>
          <a:xfrm>
            <a:off x="2529840" y="3288030"/>
            <a:ext cx="7766050" cy="408940"/>
          </a:xfrm>
          <a:prstGeom prst="rect">
            <a:avLst/>
          </a:prstGeom>
          <a:noFill/>
          <a:ln/>
        </p:spPr>
        <p:txBody>
          <a:bodyPr wrap="square" lIns="45720" tIns="45720" rIns="45720" bIns="45720" rtlCol="0" anchor="t"/>
          <a:lstStyle/>
          <a:p>
            <a:pPr>
              <a:lnSpc>
                <a:spcPct val="100000"/>
              </a:lnSpc>
            </a:pPr>
            <a:r>
              <a:rPr lang="en-US" sz="1800" dirty="0">
                <a:solidFill>
                  <a:srgbClr val="D2E7D6"/>
                </a:solidFill>
                <a:latin typeface="MiSans" pitchFamily="34" charset="0"/>
                <a:ea typeface="MiSans" pitchFamily="34" charset="-122"/>
                <a:cs typeface="MiSans" pitchFamily="34" charset="-120"/>
              </a:rPr>
              <a:t>Cursor Sync</a:t>
            </a:r>
            <a:endParaRPr lang="en-US" sz="1600" dirty="0"/>
          </a:p>
        </p:txBody>
      </p:sp>
      <p:sp>
        <p:nvSpPr>
          <p:cNvPr id="22" name="Text 20"/>
          <p:cNvSpPr/>
          <p:nvPr/>
        </p:nvSpPr>
        <p:spPr>
          <a:xfrm>
            <a:off x="2529840" y="3604260"/>
            <a:ext cx="8513445" cy="928370"/>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Live Share keeps cursor positions synced, allowing both partners to work seamlessly together. This ensures that AI suggestions are relevant and useful for the entire team, not just the individual.</a:t>
            </a:r>
            <a:endParaRPr lang="en-US" sz="1600" dirty="0"/>
          </a:p>
        </p:txBody>
      </p:sp>
      <p:sp>
        <p:nvSpPr>
          <p:cNvPr id="23" name="Shape 21"/>
          <p:cNvSpPr/>
          <p:nvPr/>
        </p:nvSpPr>
        <p:spPr>
          <a:xfrm>
            <a:off x="3057900" y="5527017"/>
            <a:ext cx="665094" cy="295787"/>
          </a:xfrm>
          <a:prstGeom prst="rect">
            <a:avLst/>
          </a:prstGeom>
          <a:solidFill>
            <a:srgbClr val="000000">
              <a:alpha val="0"/>
            </a:srgbClr>
          </a:solidFill>
          <a:ln/>
        </p:spPr>
      </p:sp>
      <p:sp>
        <p:nvSpPr>
          <p:cNvPr id="24" name="Text 22"/>
          <p:cNvSpPr/>
          <p:nvPr/>
        </p:nvSpPr>
        <p:spPr>
          <a:xfrm>
            <a:off x="3057900" y="5527017"/>
            <a:ext cx="665094" cy="295787"/>
          </a:xfrm>
          <a:prstGeom prst="rect">
            <a:avLst/>
          </a:prstGeom>
          <a:noFill/>
          <a:ln/>
        </p:spPr>
        <p:txBody>
          <a:bodyPr wrap="square" lIns="0" tIns="0" rIns="0" bIns="0" rtlCol="0" anchor="t"/>
          <a:lstStyle/>
          <a:p>
            <a:pPr algn="ctr">
              <a:lnSpc>
                <a:spcPct val="110000"/>
              </a:lnSpc>
            </a:pPr>
            <a:r>
              <a:rPr lang="en-US" sz="1800" dirty="0">
                <a:solidFill>
                  <a:srgbClr val="000000"/>
                </a:solidFill>
                <a:latin typeface="MiSans" pitchFamily="34" charset="0"/>
                <a:ea typeface="MiSans" pitchFamily="34" charset="-122"/>
                <a:cs typeface="MiSans" pitchFamily="34" charset="-120"/>
              </a:rPr>
              <a:t>03</a:t>
            </a:r>
            <a:endParaRPr lang="en-US" sz="1600" dirty="0"/>
          </a:p>
        </p:txBody>
      </p:sp>
      <p:sp>
        <p:nvSpPr>
          <p:cNvPr id="25" name="Text 23"/>
          <p:cNvSpPr/>
          <p:nvPr/>
        </p:nvSpPr>
        <p:spPr>
          <a:xfrm>
            <a:off x="4034790" y="4991100"/>
            <a:ext cx="7766685" cy="367030"/>
          </a:xfrm>
          <a:prstGeom prst="rect">
            <a:avLst/>
          </a:prstGeom>
          <a:noFill/>
          <a:ln/>
        </p:spPr>
        <p:txBody>
          <a:bodyPr wrap="square" lIns="45720" tIns="45720" rIns="45720" bIns="45720" rtlCol="0" anchor="t">
            <a:spAutoFit/>
          </a:bodyPr>
          <a:lstStyle/>
          <a:p>
            <a:pPr>
              <a:lnSpc>
                <a:spcPct val="100000"/>
              </a:lnSpc>
            </a:pPr>
            <a:r>
              <a:rPr lang="en-US" sz="1800" dirty="0">
                <a:solidFill>
                  <a:srgbClr val="77AD6F"/>
                </a:solidFill>
                <a:latin typeface="MiSans" pitchFamily="34" charset="0"/>
                <a:ea typeface="MiSans" pitchFamily="34" charset="-122"/>
                <a:cs typeface="MiSans" pitchFamily="34" charset="-120"/>
              </a:rPr>
              <a:t>Integrated Communication</a:t>
            </a:r>
            <a:endParaRPr lang="en-US" sz="1600" dirty="0"/>
          </a:p>
        </p:txBody>
      </p:sp>
      <p:sp>
        <p:nvSpPr>
          <p:cNvPr id="26" name="Text 24"/>
          <p:cNvSpPr/>
          <p:nvPr/>
        </p:nvSpPr>
        <p:spPr>
          <a:xfrm>
            <a:off x="4034790" y="5307330"/>
            <a:ext cx="7766685" cy="928370"/>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Integrated audio calls and shared terminals in Live Share enable seamless collaboration. Partners can discuss ideas, test code, and make decisions together without leaving the editor.</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7-d2nf8198bjvh7rlj08t0.png"/>
          <p:cNvPicPr>
            <a:picLocks noChangeAspect="1"/>
          </p:cNvPicPr>
          <p:nvPr/>
        </p:nvPicPr>
        <p:blipFill>
          <a:blip r:embed="rId3"/>
          <a:stretch>
            <a:fillRect/>
          </a:stretch>
        </p:blipFill>
        <p:spPr>
          <a:xfrm>
            <a:off x="6235065" y="2945130"/>
            <a:ext cx="5349240" cy="3334385"/>
          </a:xfrm>
          <a:prstGeom prst="rect">
            <a:avLst/>
          </a:prstGeom>
        </p:spPr>
      </p:pic>
      <p:pic>
        <p:nvPicPr>
          <p:cNvPr id="3" name="Image 1" descr="https://kimi-img.moonshot.cn/pub/slides/slides_tmpl/image/25-08-27-20:03:17-d2nf8198bjvh7rlj08u0.png"/>
          <p:cNvPicPr>
            <a:picLocks noChangeAspect="1"/>
          </p:cNvPicPr>
          <p:nvPr/>
        </p:nvPicPr>
        <p:blipFill>
          <a:blip r:embed="rId4"/>
          <a:stretch>
            <a:fillRect/>
          </a:stretch>
        </p:blipFill>
        <p:spPr>
          <a:xfrm>
            <a:off x="577850" y="2945130"/>
            <a:ext cx="5349240" cy="3334385"/>
          </a:xfrm>
          <a:prstGeom prst="rect">
            <a:avLst/>
          </a:prstGeom>
        </p:spPr>
      </p:pic>
      <p:sp>
        <p:nvSpPr>
          <p:cNvPr id="4" name="Text 0"/>
          <p:cNvSpPr/>
          <p:nvPr/>
        </p:nvSpPr>
        <p:spPr>
          <a:xfrm>
            <a:off x="575310" y="732155"/>
            <a:ext cx="9692005" cy="55372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Setup for Shared AI Session</a:t>
            </a:r>
            <a:endParaRPr lang="en-US" sz="1600" dirty="0"/>
          </a:p>
        </p:txBody>
      </p:sp>
      <p:sp>
        <p:nvSpPr>
          <p:cNvPr id="5" name="Text 1"/>
          <p:cNvSpPr/>
          <p:nvPr/>
        </p:nvSpPr>
        <p:spPr>
          <a:xfrm>
            <a:off x="575310" y="1562735"/>
            <a:ext cx="10776585" cy="307340"/>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Setup Steps</a:t>
            </a:r>
            <a:endParaRPr lang="en-US" sz="1600" dirty="0"/>
          </a:p>
        </p:txBody>
      </p:sp>
      <p:sp>
        <p:nvSpPr>
          <p:cNvPr id="6" name="Text 2"/>
          <p:cNvSpPr/>
          <p:nvPr/>
        </p:nvSpPr>
        <p:spPr>
          <a:xfrm>
            <a:off x="575310" y="1986280"/>
            <a:ext cx="10926445" cy="959485"/>
          </a:xfrm>
          <a:prstGeom prst="rect">
            <a:avLst/>
          </a:prstGeom>
          <a:noFill/>
          <a:ln/>
        </p:spPr>
        <p:txBody>
          <a:bodyPr wrap="square" lIns="0" tIns="0" rIns="0" bIns="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To set up a shared AI session, install the Live Share extension, start a shared session, and ensure both users have a GitHub Copilot license. This setup allows for real-time collaboration with AI support.</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Apply the Matrix</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06</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7-d2nf8198bjvh7rlj08sg.png"/>
          <p:cNvPicPr>
            <a:picLocks noChangeAspect="1"/>
          </p:cNvPicPr>
          <p:nvPr/>
        </p:nvPicPr>
        <p:blipFill>
          <a:blip r:embed="rId3"/>
          <a:stretch>
            <a:fillRect/>
          </a:stretch>
        </p:blipFill>
        <p:spPr>
          <a:xfrm>
            <a:off x="483235" y="1567815"/>
            <a:ext cx="76200" cy="2188845"/>
          </a:xfrm>
          <a:prstGeom prst="rect">
            <a:avLst/>
          </a:prstGeom>
        </p:spPr>
      </p:pic>
      <p:pic>
        <p:nvPicPr>
          <p:cNvPr id="3" name="Image 1" descr="https://kimi-img.moonshot.cn/pub/slides/slides_tmpl/image/25-08-27-20:03:17-d2nf8198bjvh7rlj08sg.png"/>
          <p:cNvPicPr>
            <a:picLocks noChangeAspect="1"/>
          </p:cNvPicPr>
          <p:nvPr/>
        </p:nvPicPr>
        <p:blipFill>
          <a:blip r:embed="rId3"/>
          <a:stretch>
            <a:fillRect/>
          </a:stretch>
        </p:blipFill>
        <p:spPr>
          <a:xfrm>
            <a:off x="508635" y="4085590"/>
            <a:ext cx="76200" cy="2188845"/>
          </a:xfrm>
          <a:prstGeom prst="rect">
            <a:avLst/>
          </a:prstGeom>
        </p:spPr>
      </p:pic>
      <p:pic>
        <p:nvPicPr>
          <p:cNvPr id="4" name="Image 2" descr="https://kimi-img.moonshot.cn/pub/slides/slides_tmpl/image/25-08-27-20:03:17-d2nf8198bjvh7rlj08ug.png"/>
          <p:cNvPicPr>
            <a:picLocks noChangeAspect="1"/>
          </p:cNvPicPr>
          <p:nvPr/>
        </p:nvPicPr>
        <p:blipFill>
          <a:blip r:embed="rId4"/>
          <a:stretch>
            <a:fillRect/>
          </a:stretch>
        </p:blipFill>
        <p:spPr>
          <a:xfrm>
            <a:off x="5956300" y="1890395"/>
            <a:ext cx="5606417" cy="4384041"/>
          </a:xfrm>
          <a:prstGeom prst="rect">
            <a:avLst/>
          </a:prstGeom>
        </p:spPr>
      </p:pic>
      <p:sp>
        <p:nvSpPr>
          <p:cNvPr id="5" name="Text 0"/>
          <p:cNvSpPr/>
          <p:nvPr/>
        </p:nvSpPr>
        <p:spPr>
          <a:xfrm>
            <a:off x="651510" y="546100"/>
            <a:ext cx="8781415" cy="55372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Pick Tasks with the Matrix</a:t>
            </a:r>
            <a:endParaRPr lang="en-US" sz="1600" dirty="0"/>
          </a:p>
        </p:txBody>
      </p:sp>
      <p:sp>
        <p:nvSpPr>
          <p:cNvPr id="6" name="Text 1"/>
          <p:cNvSpPr/>
          <p:nvPr/>
        </p:nvSpPr>
        <p:spPr>
          <a:xfrm>
            <a:off x="779145" y="1733550"/>
            <a:ext cx="4839970" cy="1121410"/>
          </a:xfrm>
          <a:prstGeom prst="rect">
            <a:avLst/>
          </a:prstGeom>
          <a:noFill/>
          <a:ln/>
        </p:spPr>
        <p:txBody>
          <a:bodyPr wrap="square" lIns="0" tIns="0" rIns="0" bIns="0" rtlCol="0" anchor="t"/>
          <a:lstStyle/>
          <a:p>
            <a:pPr>
              <a:lnSpc>
                <a:spcPct val="100000"/>
              </a:lnSpc>
            </a:pPr>
            <a:r>
              <a:rPr lang="en-US" sz="2400" dirty="0">
                <a:solidFill>
                  <a:srgbClr val="77AD6F"/>
                </a:solidFill>
                <a:latin typeface="MiSans" pitchFamily="34" charset="0"/>
                <a:ea typeface="MiSans" pitchFamily="34" charset="-122"/>
                <a:cs typeface="MiSans" pitchFamily="34" charset="-120"/>
              </a:rPr>
              <a:t>Scenario Walkthrough</a:t>
            </a:r>
            <a:endParaRPr lang="en-US" sz="1600" dirty="0"/>
          </a:p>
        </p:txBody>
      </p:sp>
      <p:sp>
        <p:nvSpPr>
          <p:cNvPr id="7" name="Text 2"/>
          <p:cNvSpPr/>
          <p:nvPr/>
        </p:nvSpPr>
        <p:spPr>
          <a:xfrm>
            <a:off x="779145" y="2192020"/>
            <a:ext cx="4951730" cy="1594485"/>
          </a:xfrm>
          <a:prstGeom prst="rect">
            <a:avLst/>
          </a:prstGeom>
          <a:noFill/>
          <a:ln/>
        </p:spPr>
        <p:txBody>
          <a:bodyPr wrap="square" lIns="0" tIns="0" rIns="0" bIns="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Consider a scenario where a pair receives a legacy API refactor story. Using the matrix, they can quickly identify the task as medium-fit, choose appropriate tools like Codacy and Prettier, and reserve human time for architectural decisions.</a:t>
            </a:r>
            <a:endParaRPr lang="en-US" sz="1600" dirty="0"/>
          </a:p>
        </p:txBody>
      </p:sp>
      <p:sp>
        <p:nvSpPr>
          <p:cNvPr id="8" name="Text 3"/>
          <p:cNvSpPr/>
          <p:nvPr/>
        </p:nvSpPr>
        <p:spPr>
          <a:xfrm>
            <a:off x="779145" y="4192270"/>
            <a:ext cx="4839970" cy="1121410"/>
          </a:xfrm>
          <a:prstGeom prst="rect">
            <a:avLst/>
          </a:prstGeom>
          <a:noFill/>
          <a:ln/>
        </p:spPr>
        <p:txBody>
          <a:bodyPr wrap="square" lIns="0" tIns="0" rIns="0" bIns="0" rtlCol="0" anchor="t"/>
          <a:lstStyle/>
          <a:p>
            <a:pPr>
              <a:lnSpc>
                <a:spcPct val="100000"/>
              </a:lnSpc>
            </a:pPr>
            <a:r>
              <a:rPr lang="en-US" sz="2400" dirty="0">
                <a:solidFill>
                  <a:srgbClr val="77AD6F"/>
                </a:solidFill>
                <a:latin typeface="MiSans" pitchFamily="34" charset="0"/>
                <a:ea typeface="MiSans" pitchFamily="34" charset="-122"/>
                <a:cs typeface="MiSans" pitchFamily="34" charset="-120"/>
              </a:rPr>
              <a:t>Practical Use</a:t>
            </a:r>
            <a:endParaRPr lang="en-US" sz="1600" dirty="0"/>
          </a:p>
        </p:txBody>
      </p:sp>
      <p:sp>
        <p:nvSpPr>
          <p:cNvPr id="9" name="Text 4"/>
          <p:cNvSpPr/>
          <p:nvPr/>
        </p:nvSpPr>
        <p:spPr>
          <a:xfrm>
            <a:off x="779145" y="4721225"/>
            <a:ext cx="4975860" cy="1594485"/>
          </a:xfrm>
          <a:prstGeom prst="rect">
            <a:avLst/>
          </a:prstGeom>
          <a:noFill/>
          <a:ln/>
        </p:spPr>
        <p:txBody>
          <a:bodyPr wrap="square" lIns="0" tIns="0" rIns="0" bIns="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The matrix helps pairs make informed decisions about which tasks to delegate to AI and which require human oversight. This ensures efficient use of AI tools while maintaining high code quality and ethical standards.</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4124325" y="1468755"/>
            <a:ext cx="2569454" cy="2569718"/>
          </a:xfrm>
          <a:prstGeom prst="ellipse">
            <a:avLst/>
          </a:prstGeom>
          <a:solidFill>
            <a:srgbClr val="D2E7D6"/>
          </a:solidFill>
          <a:ln/>
        </p:spPr>
      </p:sp>
      <p:sp>
        <p:nvSpPr>
          <p:cNvPr id="3" name="Text 1"/>
          <p:cNvSpPr/>
          <p:nvPr/>
        </p:nvSpPr>
        <p:spPr>
          <a:xfrm>
            <a:off x="4124325" y="1468755"/>
            <a:ext cx="2569454" cy="2569718"/>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6776534" y="1468755"/>
            <a:ext cx="2569454" cy="2569718"/>
          </a:xfrm>
          <a:prstGeom prst="ellipse">
            <a:avLst/>
          </a:prstGeom>
          <a:solidFill>
            <a:srgbClr val="D2E7D6"/>
          </a:solidFill>
          <a:ln/>
        </p:spPr>
      </p:sp>
      <p:sp>
        <p:nvSpPr>
          <p:cNvPr id="5" name="Text 3"/>
          <p:cNvSpPr/>
          <p:nvPr/>
        </p:nvSpPr>
        <p:spPr>
          <a:xfrm>
            <a:off x="6776534" y="1468755"/>
            <a:ext cx="2569454" cy="2569718"/>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9428743" y="1468755"/>
            <a:ext cx="2569454" cy="2569718"/>
          </a:xfrm>
          <a:prstGeom prst="ellipse">
            <a:avLst/>
          </a:prstGeom>
          <a:solidFill>
            <a:srgbClr val="D2E7D6"/>
          </a:solidFill>
          <a:ln/>
        </p:spPr>
      </p:sp>
      <p:sp>
        <p:nvSpPr>
          <p:cNvPr id="7" name="Text 5"/>
          <p:cNvSpPr/>
          <p:nvPr/>
        </p:nvSpPr>
        <p:spPr>
          <a:xfrm>
            <a:off x="9428743" y="1468755"/>
            <a:ext cx="2569454" cy="2569718"/>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4063365" y="4087495"/>
            <a:ext cx="2569454" cy="2569718"/>
          </a:xfrm>
          <a:prstGeom prst="ellipse">
            <a:avLst/>
          </a:prstGeom>
          <a:solidFill>
            <a:srgbClr val="D2E7D6"/>
          </a:solidFill>
          <a:ln/>
        </p:spPr>
      </p:sp>
      <p:sp>
        <p:nvSpPr>
          <p:cNvPr id="9" name="Text 7"/>
          <p:cNvSpPr/>
          <p:nvPr/>
        </p:nvSpPr>
        <p:spPr>
          <a:xfrm>
            <a:off x="4063365" y="4087495"/>
            <a:ext cx="2569454" cy="2569718"/>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6715574" y="4087495"/>
            <a:ext cx="2569454" cy="2569718"/>
          </a:xfrm>
          <a:prstGeom prst="ellipse">
            <a:avLst/>
          </a:prstGeom>
          <a:solidFill>
            <a:srgbClr val="D2E7D6"/>
          </a:solidFill>
          <a:ln/>
        </p:spPr>
      </p:sp>
      <p:sp>
        <p:nvSpPr>
          <p:cNvPr id="11" name="Text 9"/>
          <p:cNvSpPr/>
          <p:nvPr/>
        </p:nvSpPr>
        <p:spPr>
          <a:xfrm>
            <a:off x="6715574" y="4087495"/>
            <a:ext cx="2569454" cy="2569718"/>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367783" y="4087495"/>
            <a:ext cx="2569454" cy="2569718"/>
          </a:xfrm>
          <a:prstGeom prst="ellipse">
            <a:avLst/>
          </a:prstGeom>
          <a:solidFill>
            <a:srgbClr val="D2E7D6"/>
          </a:solidFill>
          <a:ln/>
        </p:spPr>
      </p:sp>
      <p:sp>
        <p:nvSpPr>
          <p:cNvPr id="13" name="Text 11"/>
          <p:cNvSpPr/>
          <p:nvPr/>
        </p:nvSpPr>
        <p:spPr>
          <a:xfrm>
            <a:off x="9367783" y="4087495"/>
            <a:ext cx="2569454" cy="2569718"/>
          </a:xfrm>
          <a:prstGeom prst="rect">
            <a:avLst/>
          </a:prstGeom>
          <a:noFill/>
          <a:ln/>
        </p:spPr>
        <p:txBody>
          <a:bodyPr wrap="square" lIns="0" tIns="0" rIns="0" bIns="0" rtlCol="0" anchor="t"/>
          <a:lstStyle/>
          <a:p>
            <a:pPr>
              <a:lnSpc>
                <a:spcPct val="100000"/>
              </a:lnSpc>
            </a:pPr>
            <a:endParaRPr lang="en-US" sz="1600" dirty="0"/>
          </a:p>
        </p:txBody>
      </p:sp>
      <p:sp>
        <p:nvSpPr>
          <p:cNvPr id="14" name="Shape 12"/>
          <p:cNvSpPr/>
          <p:nvPr/>
        </p:nvSpPr>
        <p:spPr>
          <a:xfrm>
            <a:off x="3810" y="5017770"/>
            <a:ext cx="1859280" cy="1859280"/>
          </a:xfrm>
          <a:prstGeom prst="ellipse">
            <a:avLst/>
          </a:prstGeom>
          <a:solidFill>
            <a:srgbClr val="4D9059"/>
          </a:solidFill>
          <a:ln/>
        </p:spPr>
      </p:sp>
      <p:sp>
        <p:nvSpPr>
          <p:cNvPr id="15" name="Text 13"/>
          <p:cNvSpPr/>
          <p:nvPr/>
        </p:nvSpPr>
        <p:spPr>
          <a:xfrm>
            <a:off x="3810" y="5017770"/>
            <a:ext cx="1859280" cy="1859280"/>
          </a:xfrm>
          <a:prstGeom prst="rect">
            <a:avLst/>
          </a:prstGeom>
          <a:noFill/>
          <a:ln/>
        </p:spPr>
        <p:txBody>
          <a:bodyPr wrap="square" lIns="0" tIns="0" rIns="0" bIns="0" rtlCol="0" anchor="t"/>
          <a:lstStyle/>
          <a:p>
            <a:pPr>
              <a:lnSpc>
                <a:spcPct val="100000"/>
              </a:lnSpc>
            </a:pPr>
            <a:endParaRPr lang="en-US" sz="1600" dirty="0"/>
          </a:p>
        </p:txBody>
      </p:sp>
      <p:sp>
        <p:nvSpPr>
          <p:cNvPr id="16" name="Shape 14"/>
          <p:cNvSpPr/>
          <p:nvPr/>
        </p:nvSpPr>
        <p:spPr>
          <a:xfrm>
            <a:off x="-21590" y="3112770"/>
            <a:ext cx="1859280" cy="1859280"/>
          </a:xfrm>
          <a:prstGeom prst="ellipse">
            <a:avLst/>
          </a:prstGeom>
          <a:solidFill>
            <a:srgbClr val="4D9059"/>
          </a:solidFill>
          <a:ln/>
        </p:spPr>
      </p:sp>
      <p:sp>
        <p:nvSpPr>
          <p:cNvPr id="17" name="Text 15"/>
          <p:cNvSpPr/>
          <p:nvPr/>
        </p:nvSpPr>
        <p:spPr>
          <a:xfrm>
            <a:off x="-21590" y="3112770"/>
            <a:ext cx="1859280" cy="1859280"/>
          </a:xfrm>
          <a:prstGeom prst="rect">
            <a:avLst/>
          </a:prstGeom>
          <a:noFill/>
          <a:ln/>
        </p:spPr>
        <p:txBody>
          <a:bodyPr wrap="square" lIns="0" tIns="0" rIns="0" bIns="0" rtlCol="0" anchor="t"/>
          <a:lstStyle/>
          <a:p>
            <a:pPr>
              <a:lnSpc>
                <a:spcPct val="100000"/>
              </a:lnSpc>
            </a:pPr>
            <a:endParaRPr lang="en-US" sz="1600" dirty="0"/>
          </a:p>
        </p:txBody>
      </p:sp>
      <p:sp>
        <p:nvSpPr>
          <p:cNvPr id="18" name="Shape 16"/>
          <p:cNvSpPr/>
          <p:nvPr/>
        </p:nvSpPr>
        <p:spPr>
          <a:xfrm>
            <a:off x="1934210" y="5017770"/>
            <a:ext cx="1859280" cy="1859280"/>
          </a:xfrm>
          <a:prstGeom prst="ellipse">
            <a:avLst/>
          </a:prstGeom>
          <a:solidFill>
            <a:srgbClr val="4D9059"/>
          </a:solidFill>
          <a:ln/>
        </p:spPr>
      </p:sp>
      <p:sp>
        <p:nvSpPr>
          <p:cNvPr id="19" name="Text 17"/>
          <p:cNvSpPr/>
          <p:nvPr/>
        </p:nvSpPr>
        <p:spPr>
          <a:xfrm>
            <a:off x="1934210" y="5017770"/>
            <a:ext cx="1859280" cy="1859280"/>
          </a:xfrm>
          <a:prstGeom prst="rect">
            <a:avLst/>
          </a:prstGeom>
          <a:noFill/>
          <a:ln/>
        </p:spPr>
        <p:txBody>
          <a:bodyPr wrap="square" lIns="0" tIns="0" rIns="0" bIns="0" rtlCol="0" anchor="t"/>
          <a:lstStyle/>
          <a:p>
            <a:pPr>
              <a:lnSpc>
                <a:spcPct val="100000"/>
              </a:lnSpc>
            </a:pPr>
            <a:endParaRPr lang="en-US" sz="1600" dirty="0"/>
          </a:p>
        </p:txBody>
      </p:sp>
      <p:sp>
        <p:nvSpPr>
          <p:cNvPr id="20" name="Shape 18"/>
          <p:cNvSpPr/>
          <p:nvPr/>
        </p:nvSpPr>
        <p:spPr>
          <a:xfrm>
            <a:off x="1949450" y="2335530"/>
            <a:ext cx="1859280" cy="1859280"/>
          </a:xfrm>
          <a:prstGeom prst="ellipse">
            <a:avLst/>
          </a:prstGeom>
          <a:solidFill>
            <a:srgbClr val="4D9059"/>
          </a:solidFill>
          <a:ln/>
        </p:spPr>
      </p:sp>
      <p:sp>
        <p:nvSpPr>
          <p:cNvPr id="21" name="Text 19"/>
          <p:cNvSpPr/>
          <p:nvPr/>
        </p:nvSpPr>
        <p:spPr>
          <a:xfrm>
            <a:off x="1949450" y="2335530"/>
            <a:ext cx="1859280" cy="1859280"/>
          </a:xfrm>
          <a:prstGeom prst="rect">
            <a:avLst/>
          </a:prstGeom>
          <a:noFill/>
          <a:ln/>
        </p:spPr>
        <p:txBody>
          <a:bodyPr wrap="square" lIns="0" tIns="0" rIns="0" bIns="0" rtlCol="0" anchor="t"/>
          <a:lstStyle/>
          <a:p>
            <a:pPr>
              <a:lnSpc>
                <a:spcPct val="100000"/>
              </a:lnSpc>
            </a:pPr>
            <a:endParaRPr lang="en-US" sz="1600" dirty="0"/>
          </a:p>
        </p:txBody>
      </p:sp>
      <p:sp>
        <p:nvSpPr>
          <p:cNvPr id="22" name="Text 20"/>
          <p:cNvSpPr/>
          <p:nvPr/>
        </p:nvSpPr>
        <p:spPr>
          <a:xfrm>
            <a:off x="387350" y="963295"/>
            <a:ext cx="4299585"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D2E7D6">
                    <a:alpha val="55000"/>
                  </a:srgbClr>
                </a:solidFill>
                <a:latin typeface="MiSans" pitchFamily="34" charset="0"/>
                <a:ea typeface="MiSans" pitchFamily="34" charset="-122"/>
                <a:cs typeface="MiSans" pitchFamily="34" charset="-120"/>
              </a:rPr>
              <a:t>CONTENTS</a:t>
            </a:r>
            <a:endParaRPr lang="en-US" sz="1600" dirty="0"/>
          </a:p>
        </p:txBody>
      </p:sp>
      <p:sp>
        <p:nvSpPr>
          <p:cNvPr id="23" name="Text 21"/>
          <p:cNvSpPr/>
          <p:nvPr/>
        </p:nvSpPr>
        <p:spPr>
          <a:xfrm>
            <a:off x="4192864" y="1941469"/>
            <a:ext cx="2431869"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01</a:t>
            </a:r>
            <a:endParaRPr lang="en-US" sz="1600" dirty="0"/>
          </a:p>
        </p:txBody>
      </p:sp>
      <p:sp>
        <p:nvSpPr>
          <p:cNvPr id="24" name="Text 22"/>
          <p:cNvSpPr/>
          <p:nvPr/>
        </p:nvSpPr>
        <p:spPr>
          <a:xfrm>
            <a:off x="4192864" y="2693446"/>
            <a:ext cx="2431869"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Matrix Overview</a:t>
            </a:r>
            <a:endParaRPr lang="en-US" sz="1600" dirty="0"/>
          </a:p>
        </p:txBody>
      </p:sp>
      <p:sp>
        <p:nvSpPr>
          <p:cNvPr id="25" name="Text 23"/>
          <p:cNvSpPr/>
          <p:nvPr/>
        </p:nvSpPr>
        <p:spPr>
          <a:xfrm>
            <a:off x="6845073" y="1941469"/>
            <a:ext cx="2431869"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02</a:t>
            </a:r>
            <a:endParaRPr lang="en-US" sz="1600" dirty="0"/>
          </a:p>
        </p:txBody>
      </p:sp>
      <p:sp>
        <p:nvSpPr>
          <p:cNvPr id="26" name="Text 24"/>
          <p:cNvSpPr/>
          <p:nvPr/>
        </p:nvSpPr>
        <p:spPr>
          <a:xfrm>
            <a:off x="6845073" y="2693446"/>
            <a:ext cx="2431869"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High Suitability Tasks</a:t>
            </a:r>
            <a:endParaRPr lang="en-US" sz="1600" dirty="0"/>
          </a:p>
        </p:txBody>
      </p:sp>
      <p:sp>
        <p:nvSpPr>
          <p:cNvPr id="27" name="Text 25"/>
          <p:cNvSpPr/>
          <p:nvPr/>
        </p:nvSpPr>
        <p:spPr>
          <a:xfrm>
            <a:off x="9497282" y="1941469"/>
            <a:ext cx="2431869"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03</a:t>
            </a:r>
            <a:endParaRPr lang="en-US" sz="1600" dirty="0"/>
          </a:p>
        </p:txBody>
      </p:sp>
      <p:sp>
        <p:nvSpPr>
          <p:cNvPr id="28" name="Text 26"/>
          <p:cNvSpPr/>
          <p:nvPr/>
        </p:nvSpPr>
        <p:spPr>
          <a:xfrm>
            <a:off x="9497282" y="2693446"/>
            <a:ext cx="2431869"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Medium Suitability Tasks</a:t>
            </a:r>
            <a:endParaRPr lang="en-US" sz="1600" dirty="0"/>
          </a:p>
        </p:txBody>
      </p:sp>
      <p:sp>
        <p:nvSpPr>
          <p:cNvPr id="29" name="Text 27"/>
          <p:cNvSpPr/>
          <p:nvPr/>
        </p:nvSpPr>
        <p:spPr>
          <a:xfrm>
            <a:off x="4131904" y="4560209"/>
            <a:ext cx="2431869"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04</a:t>
            </a:r>
            <a:endParaRPr lang="en-US" sz="1600" dirty="0"/>
          </a:p>
        </p:txBody>
      </p:sp>
      <p:sp>
        <p:nvSpPr>
          <p:cNvPr id="30" name="Text 28"/>
          <p:cNvSpPr/>
          <p:nvPr/>
        </p:nvSpPr>
        <p:spPr>
          <a:xfrm>
            <a:off x="4131904" y="5312186"/>
            <a:ext cx="2431869"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Security &amp; Ethics</a:t>
            </a:r>
            <a:endParaRPr lang="en-US" sz="1600" dirty="0"/>
          </a:p>
        </p:txBody>
      </p:sp>
      <p:sp>
        <p:nvSpPr>
          <p:cNvPr id="31" name="Text 29"/>
          <p:cNvSpPr/>
          <p:nvPr/>
        </p:nvSpPr>
        <p:spPr>
          <a:xfrm>
            <a:off x="6784113" y="4560209"/>
            <a:ext cx="2431869"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05</a:t>
            </a:r>
            <a:endParaRPr lang="en-US" sz="1600" dirty="0"/>
          </a:p>
        </p:txBody>
      </p:sp>
      <p:sp>
        <p:nvSpPr>
          <p:cNvPr id="32" name="Text 30"/>
          <p:cNvSpPr/>
          <p:nvPr/>
        </p:nvSpPr>
        <p:spPr>
          <a:xfrm>
            <a:off x="6784113" y="5312186"/>
            <a:ext cx="2431869"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Live Collaboration</a:t>
            </a:r>
            <a:endParaRPr lang="en-US" sz="1600" dirty="0"/>
          </a:p>
        </p:txBody>
      </p:sp>
      <p:sp>
        <p:nvSpPr>
          <p:cNvPr id="33" name="Text 31"/>
          <p:cNvSpPr/>
          <p:nvPr/>
        </p:nvSpPr>
        <p:spPr>
          <a:xfrm>
            <a:off x="9436322" y="4560209"/>
            <a:ext cx="2431869" cy="842863"/>
          </a:xfrm>
          <a:prstGeom prst="rect">
            <a:avLst/>
          </a:prstGeom>
          <a:noFill/>
          <a:ln/>
        </p:spPr>
        <p:txBody>
          <a:bodyPr wrap="square" lIns="0" tIns="0" rIns="0" bIns="0" rtlCol="0" anchor="t"/>
          <a:lstStyle/>
          <a:p>
            <a:pPr algn="ctr">
              <a:lnSpc>
                <a:spcPct val="100000"/>
              </a:lnSpc>
            </a:pPr>
            <a:r>
              <a:rPr lang="en-US" sz="4800" b="1" dirty="0">
                <a:solidFill>
                  <a:srgbClr val="77AD6F"/>
                </a:solidFill>
                <a:latin typeface="MiSans" pitchFamily="34" charset="0"/>
                <a:ea typeface="MiSans" pitchFamily="34" charset="-122"/>
                <a:cs typeface="MiSans" pitchFamily="34" charset="-120"/>
              </a:rPr>
              <a:t>06</a:t>
            </a:r>
            <a:endParaRPr lang="en-US" sz="1600" dirty="0"/>
          </a:p>
        </p:txBody>
      </p:sp>
      <p:sp>
        <p:nvSpPr>
          <p:cNvPr id="34" name="Text 32"/>
          <p:cNvSpPr/>
          <p:nvPr/>
        </p:nvSpPr>
        <p:spPr>
          <a:xfrm>
            <a:off x="9436322" y="5312186"/>
            <a:ext cx="2431869" cy="842863"/>
          </a:xfrm>
          <a:prstGeom prst="rect">
            <a:avLst/>
          </a:prstGeom>
          <a:noFill/>
          <a:ln/>
        </p:spPr>
        <p:txBody>
          <a:bodyPr wrap="square" lIns="0" tIns="0" rIns="0" bIns="0" rtlCol="0" anchor="t"/>
          <a:lstStyle/>
          <a:p>
            <a:pPr algn="ctr">
              <a:lnSpc>
                <a:spcPct val="100000"/>
              </a:lnSpc>
            </a:pPr>
            <a:r>
              <a:rPr lang="en-US" sz="2000" dirty="0">
                <a:solidFill>
                  <a:srgbClr val="000000"/>
                </a:solidFill>
                <a:latin typeface="MiSans" pitchFamily="34" charset="0"/>
                <a:ea typeface="MiSans" pitchFamily="34" charset="-122"/>
                <a:cs typeface="MiSans" pitchFamily="34" charset="-120"/>
              </a:rPr>
              <a:t>Apply the Matrix</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762883" y="521335"/>
            <a:ext cx="8170863" cy="55372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Matrix Takeaway Checklist</a:t>
            </a:r>
            <a:endParaRPr lang="en-US" sz="1600" dirty="0"/>
          </a:p>
        </p:txBody>
      </p:sp>
      <p:sp>
        <p:nvSpPr>
          <p:cNvPr id="3" name="Shape 1"/>
          <p:cNvSpPr/>
          <p:nvPr/>
        </p:nvSpPr>
        <p:spPr>
          <a:xfrm>
            <a:off x="-6350" y="2031365"/>
            <a:ext cx="12204700" cy="4827270"/>
          </a:xfrm>
          <a:custGeom>
            <a:avLst/>
            <a:gdLst/>
            <a:ahLst/>
            <a:cxnLst/>
            <a:rect l="l" t="t" r="r" b="b"/>
            <a:pathLst>
              <a:path w="12204700" h="4827270">
                <a:moveTo>
                  <a:pt x="12204700" y="685421"/>
                </a:moveTo>
                <a:lnTo>
                  <a:pt x="12204700" y="4827270"/>
                </a:lnTo>
                <a:lnTo>
                  <a:pt x="0" y="4827270"/>
                </a:lnTo>
                <a:lnTo>
                  <a:pt x="0" y="270014"/>
                </a:lnTo>
                <a:lnTo>
                  <a:pt x="193675" y="227863"/>
                </a:lnTo>
                <a:lnTo>
                  <a:pt x="387350" y="189377"/>
                </a:lnTo>
                <a:lnTo>
                  <a:pt x="581025" y="155167"/>
                </a:lnTo>
                <a:lnTo>
                  <a:pt x="774700" y="124622"/>
                </a:lnTo>
                <a:lnTo>
                  <a:pt x="968375" y="97743"/>
                </a:lnTo>
                <a:lnTo>
                  <a:pt x="1162050" y="74529"/>
                </a:lnTo>
                <a:lnTo>
                  <a:pt x="1356360" y="54369"/>
                </a:lnTo>
                <a:lnTo>
                  <a:pt x="1550035" y="37875"/>
                </a:lnTo>
                <a:lnTo>
                  <a:pt x="1743710" y="24436"/>
                </a:lnTo>
                <a:lnTo>
                  <a:pt x="1937385" y="14051"/>
                </a:lnTo>
                <a:lnTo>
                  <a:pt x="2131060" y="6720"/>
                </a:lnTo>
                <a:lnTo>
                  <a:pt x="2324735" y="1833"/>
                </a:lnTo>
                <a:lnTo>
                  <a:pt x="2518410" y="0"/>
                </a:lnTo>
                <a:lnTo>
                  <a:pt x="2712085" y="611"/>
                </a:lnTo>
                <a:lnTo>
                  <a:pt x="2905760" y="3054"/>
                </a:lnTo>
                <a:lnTo>
                  <a:pt x="3099435" y="8552"/>
                </a:lnTo>
                <a:lnTo>
                  <a:pt x="3293110" y="15272"/>
                </a:lnTo>
                <a:lnTo>
                  <a:pt x="3486785" y="24436"/>
                </a:lnTo>
                <a:lnTo>
                  <a:pt x="3681095" y="35432"/>
                </a:lnTo>
                <a:lnTo>
                  <a:pt x="3874770" y="48260"/>
                </a:lnTo>
                <a:lnTo>
                  <a:pt x="4068445" y="62311"/>
                </a:lnTo>
                <a:lnTo>
                  <a:pt x="4262120" y="77583"/>
                </a:lnTo>
                <a:lnTo>
                  <a:pt x="4455795" y="94688"/>
                </a:lnTo>
                <a:lnTo>
                  <a:pt x="4649470" y="112404"/>
                </a:lnTo>
                <a:lnTo>
                  <a:pt x="4843145" y="131342"/>
                </a:lnTo>
                <a:lnTo>
                  <a:pt x="5036820" y="151501"/>
                </a:lnTo>
                <a:lnTo>
                  <a:pt x="5230495" y="172272"/>
                </a:lnTo>
                <a:lnTo>
                  <a:pt x="5424170" y="193042"/>
                </a:lnTo>
                <a:lnTo>
                  <a:pt x="5617845" y="215034"/>
                </a:lnTo>
                <a:lnTo>
                  <a:pt x="5811520" y="237026"/>
                </a:lnTo>
                <a:lnTo>
                  <a:pt x="6005195" y="259018"/>
                </a:lnTo>
                <a:lnTo>
                  <a:pt x="6199505" y="281621"/>
                </a:lnTo>
                <a:lnTo>
                  <a:pt x="6393180" y="303613"/>
                </a:lnTo>
                <a:lnTo>
                  <a:pt x="6586855" y="325606"/>
                </a:lnTo>
                <a:lnTo>
                  <a:pt x="6780530" y="347598"/>
                </a:lnTo>
                <a:lnTo>
                  <a:pt x="6974205" y="368368"/>
                </a:lnTo>
                <a:lnTo>
                  <a:pt x="7167880" y="389138"/>
                </a:lnTo>
                <a:lnTo>
                  <a:pt x="7361555" y="409298"/>
                </a:lnTo>
                <a:lnTo>
                  <a:pt x="7555230" y="428235"/>
                </a:lnTo>
                <a:lnTo>
                  <a:pt x="7748905" y="445951"/>
                </a:lnTo>
                <a:lnTo>
                  <a:pt x="7942580" y="463056"/>
                </a:lnTo>
                <a:lnTo>
                  <a:pt x="8136255" y="478329"/>
                </a:lnTo>
                <a:lnTo>
                  <a:pt x="8329930" y="492379"/>
                </a:lnTo>
                <a:lnTo>
                  <a:pt x="8523605" y="505208"/>
                </a:lnTo>
                <a:lnTo>
                  <a:pt x="8717915" y="516204"/>
                </a:lnTo>
                <a:lnTo>
                  <a:pt x="8911590" y="525367"/>
                </a:lnTo>
                <a:lnTo>
                  <a:pt x="9105265" y="532087"/>
                </a:lnTo>
                <a:lnTo>
                  <a:pt x="9298940" y="537585"/>
                </a:lnTo>
                <a:lnTo>
                  <a:pt x="9492615" y="540029"/>
                </a:lnTo>
                <a:lnTo>
                  <a:pt x="9686290" y="540640"/>
                </a:lnTo>
                <a:lnTo>
                  <a:pt x="9879965" y="538807"/>
                </a:lnTo>
                <a:lnTo>
                  <a:pt x="10073640" y="533920"/>
                </a:lnTo>
                <a:lnTo>
                  <a:pt x="10267315" y="526589"/>
                </a:lnTo>
                <a:lnTo>
                  <a:pt x="10460990" y="516204"/>
                </a:lnTo>
                <a:lnTo>
                  <a:pt x="10654665" y="502764"/>
                </a:lnTo>
                <a:lnTo>
                  <a:pt x="10848340" y="486270"/>
                </a:lnTo>
                <a:lnTo>
                  <a:pt x="11042650" y="466111"/>
                </a:lnTo>
                <a:lnTo>
                  <a:pt x="11236325" y="442897"/>
                </a:lnTo>
                <a:lnTo>
                  <a:pt x="11430000" y="416018"/>
                </a:lnTo>
                <a:lnTo>
                  <a:pt x="11623675" y="385473"/>
                </a:lnTo>
                <a:lnTo>
                  <a:pt x="11817350" y="351263"/>
                </a:lnTo>
                <a:lnTo>
                  <a:pt x="12011025" y="312777"/>
                </a:lnTo>
                <a:lnTo>
                  <a:pt x="12204700" y="270014"/>
                </a:lnTo>
                <a:lnTo>
                  <a:pt x="12204700" y="685421"/>
                </a:lnTo>
                <a:close/>
              </a:path>
            </a:pathLst>
          </a:custGeom>
          <a:solidFill>
            <a:srgbClr val="77AD6F"/>
          </a:solidFill>
          <a:ln/>
        </p:spPr>
      </p:sp>
      <p:sp>
        <p:nvSpPr>
          <p:cNvPr id="4" name="Text 2"/>
          <p:cNvSpPr/>
          <p:nvPr/>
        </p:nvSpPr>
        <p:spPr>
          <a:xfrm>
            <a:off x="-6350" y="2031365"/>
            <a:ext cx="12204700" cy="4827270"/>
          </a:xfrm>
          <a:prstGeom prst="rect">
            <a:avLst/>
          </a:prstGeom>
          <a:noFill/>
          <a:ln/>
        </p:spPr>
        <p:txBody>
          <a:bodyPr wrap="square" lIns="0" tIns="0" rIns="0" bIns="0" rtlCol="0" anchor="t"/>
          <a:lstStyle/>
          <a:p>
            <a:pPr>
              <a:lnSpc>
                <a:spcPct val="100000"/>
              </a:lnSpc>
            </a:pPr>
            <a:endParaRPr lang="en-US" sz="1600" dirty="0"/>
          </a:p>
        </p:txBody>
      </p:sp>
      <p:sp>
        <p:nvSpPr>
          <p:cNvPr id="5" name="Text 3"/>
          <p:cNvSpPr/>
          <p:nvPr/>
        </p:nvSpPr>
        <p:spPr>
          <a:xfrm>
            <a:off x="503555" y="2512060"/>
            <a:ext cx="2811145" cy="643890"/>
          </a:xfrm>
          <a:prstGeom prst="rect">
            <a:avLst/>
          </a:prstGeom>
          <a:noFill/>
          <a:ln/>
        </p:spPr>
        <p:txBody>
          <a:bodyPr wrap="square" lIns="45720" tIns="45720" rIns="45720" bIns="45720" rtlCol="0" anchor="t">
            <a:spAutoFit/>
          </a:bodyPr>
          <a:lstStyle/>
          <a:p>
            <a:pPr>
              <a:lnSpc>
                <a:spcPct val="100000"/>
              </a:lnSpc>
            </a:pPr>
            <a:r>
              <a:rPr lang="en-US" sz="1800" dirty="0">
                <a:solidFill>
                  <a:srgbClr val="DCFB60"/>
                </a:solidFill>
                <a:latin typeface="MiSans" pitchFamily="34" charset="0"/>
                <a:ea typeface="MiSans" pitchFamily="34" charset="-122"/>
                <a:cs typeface="MiSans" pitchFamily="34" charset="-120"/>
              </a:rPr>
              <a:t>Delegate High-Fit Tasks</a:t>
            </a:r>
            <a:endParaRPr lang="en-US" sz="1600" dirty="0"/>
          </a:p>
        </p:txBody>
      </p:sp>
      <p:sp>
        <p:nvSpPr>
          <p:cNvPr id="6" name="Text 4"/>
          <p:cNvSpPr/>
          <p:nvPr/>
        </p:nvSpPr>
        <p:spPr>
          <a:xfrm>
            <a:off x="503555" y="3228975"/>
            <a:ext cx="2811145" cy="2326640"/>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Delegate tasks with high suitability to AI to save time and reduce repetitive work. Focus on tasks that require human creativity and judgment.</a:t>
            </a:r>
            <a:endParaRPr lang="en-US" sz="1600" dirty="0"/>
          </a:p>
        </p:txBody>
      </p:sp>
      <p:sp>
        <p:nvSpPr>
          <p:cNvPr id="7" name="Text 5"/>
          <p:cNvSpPr/>
          <p:nvPr/>
        </p:nvSpPr>
        <p:spPr>
          <a:xfrm>
            <a:off x="3345180" y="2603500"/>
            <a:ext cx="2811145" cy="643890"/>
          </a:xfrm>
          <a:prstGeom prst="rect">
            <a:avLst/>
          </a:prstGeom>
          <a:noFill/>
          <a:ln/>
        </p:spPr>
        <p:txBody>
          <a:bodyPr wrap="square" lIns="45720" tIns="45720" rIns="45720" bIns="45720" rtlCol="0" anchor="t">
            <a:spAutoFit/>
          </a:bodyPr>
          <a:lstStyle/>
          <a:p>
            <a:pPr>
              <a:lnSpc>
                <a:spcPct val="100000"/>
              </a:lnSpc>
            </a:pPr>
            <a:r>
              <a:rPr lang="en-US" sz="1800" dirty="0">
                <a:solidFill>
                  <a:srgbClr val="DCFB60"/>
                </a:solidFill>
                <a:latin typeface="MiSans" pitchFamily="34" charset="0"/>
                <a:ea typeface="MiSans" pitchFamily="34" charset="-122"/>
                <a:cs typeface="MiSans" pitchFamily="34" charset="-120"/>
              </a:rPr>
              <a:t>Review Medium-Fit Tasks</a:t>
            </a:r>
            <a:endParaRPr lang="en-US" sz="1600" dirty="0"/>
          </a:p>
        </p:txBody>
      </p:sp>
      <p:sp>
        <p:nvSpPr>
          <p:cNvPr id="8" name="Text 6"/>
          <p:cNvSpPr/>
          <p:nvPr/>
        </p:nvSpPr>
        <p:spPr>
          <a:xfrm>
            <a:off x="3395980" y="3369945"/>
            <a:ext cx="2811145" cy="2326640"/>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Always review AI suggestions for medium-suitability tasks to ensure they align with project standards and ethical considerations.</a:t>
            </a:r>
            <a:endParaRPr lang="en-US" sz="1600" dirty="0"/>
          </a:p>
        </p:txBody>
      </p:sp>
      <p:sp>
        <p:nvSpPr>
          <p:cNvPr id="9" name="Text 7"/>
          <p:cNvSpPr/>
          <p:nvPr/>
        </p:nvSpPr>
        <p:spPr>
          <a:xfrm>
            <a:off x="6363335" y="2932430"/>
            <a:ext cx="2811145" cy="643890"/>
          </a:xfrm>
          <a:prstGeom prst="rect">
            <a:avLst/>
          </a:prstGeom>
          <a:noFill/>
          <a:ln/>
        </p:spPr>
        <p:txBody>
          <a:bodyPr wrap="square" lIns="45720" tIns="45720" rIns="45720" bIns="45720" rtlCol="0" anchor="t">
            <a:spAutoFit/>
          </a:bodyPr>
          <a:lstStyle/>
          <a:p>
            <a:pPr>
              <a:lnSpc>
                <a:spcPct val="100000"/>
              </a:lnSpc>
            </a:pPr>
            <a:r>
              <a:rPr lang="en-US" sz="1800" dirty="0">
                <a:solidFill>
                  <a:srgbClr val="DCFB60"/>
                </a:solidFill>
                <a:latin typeface="MiSans" pitchFamily="34" charset="0"/>
                <a:ea typeface="MiSans" pitchFamily="34" charset="-122"/>
                <a:cs typeface="MiSans" pitchFamily="34" charset="-120"/>
              </a:rPr>
              <a:t>Avoid AI for Ethics</a:t>
            </a:r>
            <a:endParaRPr lang="en-US" sz="1600" dirty="0"/>
          </a:p>
        </p:txBody>
      </p:sp>
      <p:sp>
        <p:nvSpPr>
          <p:cNvPr id="10" name="Text 8"/>
          <p:cNvSpPr/>
          <p:nvPr/>
        </p:nvSpPr>
        <p:spPr>
          <a:xfrm>
            <a:off x="6363335" y="3635375"/>
            <a:ext cx="2776220" cy="2326640"/>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Never rely on AI for ethical or security-critical decisions. Human oversight is essential to maintain ethical standards and ensure secure coding practices.</a:t>
            </a:r>
            <a:endParaRPr lang="en-US" sz="1600" dirty="0"/>
          </a:p>
        </p:txBody>
      </p:sp>
      <p:sp>
        <p:nvSpPr>
          <p:cNvPr id="11" name="Text 9"/>
          <p:cNvSpPr/>
          <p:nvPr/>
        </p:nvSpPr>
        <p:spPr>
          <a:xfrm>
            <a:off x="9210675" y="2998470"/>
            <a:ext cx="2769235" cy="643890"/>
          </a:xfrm>
          <a:prstGeom prst="rect">
            <a:avLst/>
          </a:prstGeom>
          <a:noFill/>
          <a:ln/>
        </p:spPr>
        <p:txBody>
          <a:bodyPr wrap="square" lIns="45720" tIns="45720" rIns="45720" bIns="45720" rtlCol="0" anchor="t">
            <a:spAutoFit/>
          </a:bodyPr>
          <a:lstStyle/>
          <a:p>
            <a:pPr>
              <a:lnSpc>
                <a:spcPct val="100000"/>
              </a:lnSpc>
            </a:pPr>
            <a:r>
              <a:rPr lang="en-US" sz="1800" dirty="0">
                <a:solidFill>
                  <a:srgbClr val="DCFB60"/>
                </a:solidFill>
                <a:latin typeface="MiSans" pitchFamily="34" charset="0"/>
                <a:ea typeface="MiSans" pitchFamily="34" charset="-122"/>
                <a:cs typeface="MiSans" pitchFamily="34" charset="-120"/>
              </a:rPr>
              <a:t>Print Matrix as Reference</a:t>
            </a:r>
            <a:endParaRPr lang="en-US" sz="1600" dirty="0"/>
          </a:p>
        </p:txBody>
      </p:sp>
      <p:sp>
        <p:nvSpPr>
          <p:cNvPr id="12" name="Text 10"/>
          <p:cNvSpPr/>
          <p:nvPr/>
        </p:nvSpPr>
        <p:spPr>
          <a:xfrm>
            <a:off x="9204960" y="3676015"/>
            <a:ext cx="2774950" cy="2326640"/>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Print the matrix as a desk reference to quickly make tool choices during sprints. This ensures efficient use of AI and maintains high productivity and collaboration.</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77AD6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7-d2nf8198bjvh7rlj08tg.png"/>
          <p:cNvPicPr>
            <a:picLocks noChangeAspect="1"/>
          </p:cNvPicPr>
          <p:nvPr/>
        </p:nvPicPr>
        <p:blipFill>
          <a:blip r:embed="rId3"/>
          <a:srcRect l="5266" t="24656" r="5667" b="24531"/>
          <a:stretch/>
        </p:blipFill>
        <p:spPr>
          <a:xfrm>
            <a:off x="-184785" y="-172085"/>
            <a:ext cx="12554585" cy="7219950"/>
          </a:xfrm>
          <a:prstGeom prst="rect">
            <a:avLst/>
          </a:prstGeom>
        </p:spPr>
      </p:pic>
      <p:sp>
        <p:nvSpPr>
          <p:cNvPr id="3" name="Text 0"/>
          <p:cNvSpPr/>
          <p:nvPr/>
        </p:nvSpPr>
        <p:spPr>
          <a:xfrm>
            <a:off x="2338070" y="1781810"/>
            <a:ext cx="7515860" cy="2461895"/>
          </a:xfrm>
          <a:prstGeom prst="rect">
            <a:avLst/>
          </a:prstGeom>
          <a:noFill/>
          <a:ln/>
        </p:spPr>
        <p:txBody>
          <a:bodyPr wrap="square" lIns="0" tIns="0" rIns="0" bIns="0" rtlCol="0" anchor="t">
            <a:spAutoFit/>
          </a:bodyPr>
          <a:lstStyle/>
          <a:p>
            <a:pPr algn="ctr">
              <a:lnSpc>
                <a:spcPct val="100000"/>
              </a:lnSpc>
            </a:pPr>
            <a:r>
              <a:rPr lang="en-US" sz="8000" b="1" dirty="0">
                <a:solidFill>
                  <a:srgbClr val="000000"/>
                </a:solidFill>
                <a:latin typeface="MiSans" pitchFamily="34" charset="0"/>
                <a:ea typeface="MiSans" pitchFamily="34" charset="-122"/>
                <a:cs typeface="MiSans" pitchFamily="34" charset="-120"/>
              </a:rPr>
              <a:t>THANK</a:t>
            </a:r>
            <a:endParaRPr lang="en-US" sz="1600" dirty="0"/>
          </a:p>
          <a:p>
            <a:pPr algn="ctr">
              <a:lnSpc>
                <a:spcPct val="100000"/>
              </a:lnSpc>
            </a:pPr>
            <a:r>
              <a:rPr lang="en-US" sz="8000" b="1" dirty="0">
                <a:solidFill>
                  <a:srgbClr val="000000"/>
                </a:solidFill>
                <a:latin typeface="MiSans" pitchFamily="34" charset="0"/>
                <a:ea typeface="MiSans" pitchFamily="34" charset="-122"/>
                <a:cs typeface="MiSans" pitchFamily="34" charset="-120"/>
              </a:rPr>
              <a:t>YOU</a:t>
            </a:r>
            <a:endParaRPr lang="en-US" sz="1600" dirty="0"/>
          </a:p>
        </p:txBody>
      </p:sp>
      <p:sp>
        <p:nvSpPr>
          <p:cNvPr id="4" name="Text 1"/>
          <p:cNvSpPr/>
          <p:nvPr/>
        </p:nvSpPr>
        <p:spPr>
          <a:xfrm>
            <a:off x="4284028" y="4492625"/>
            <a:ext cx="1902460" cy="276860"/>
          </a:xfrm>
          <a:prstGeom prst="rect">
            <a:avLst/>
          </a:prstGeom>
          <a:noFill/>
          <a:ln/>
        </p:spPr>
        <p:txBody>
          <a:bodyPr wrap="square" lIns="0" tIns="0" rIns="0" bIns="0" rtlCol="0" anchor="t">
            <a:spAutoFit/>
          </a:bodyPr>
          <a:lstStyle/>
          <a:p>
            <a:pPr>
              <a:lnSpc>
                <a:spcPct val="100000"/>
              </a:lnSpc>
            </a:pPr>
            <a:r>
              <a:rPr lang="en-US" sz="1800" b="1">
                <a:solidFill>
                  <a:srgbClr val="000000"/>
                </a:solidFill>
                <a:latin typeface="MiSans" pitchFamily="34" charset="0"/>
                <a:ea typeface="MiSans" pitchFamily="34" charset="-122"/>
                <a:cs typeface="MiSans" pitchFamily="34" charset="-120"/>
              </a:rPr>
              <a:t>Sean Wong</a:t>
            </a:r>
            <a:endParaRPr lang="en-US" sz="1600" dirty="0"/>
          </a:p>
        </p:txBody>
      </p:sp>
      <p:sp>
        <p:nvSpPr>
          <p:cNvPr id="5" name="Text 2"/>
          <p:cNvSpPr/>
          <p:nvPr/>
        </p:nvSpPr>
        <p:spPr>
          <a:xfrm>
            <a:off x="6378893" y="4492625"/>
            <a:ext cx="2025015" cy="24511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Matrix Overview</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01</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515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19-d2nf81p8bjvh7rlj0930.png"/>
          <p:cNvPicPr>
            <a:picLocks noChangeAspect="1"/>
          </p:cNvPicPr>
          <p:nvPr/>
        </p:nvPicPr>
        <p:blipFill>
          <a:blip r:embed="rId3">
            <a:alphaModFix amt="20000"/>
          </a:blip>
          <a:stretch>
            <a:fillRect/>
          </a:stretch>
        </p:blipFill>
        <p:spPr>
          <a:xfrm>
            <a:off x="0" y="13335"/>
            <a:ext cx="5393055" cy="6858000"/>
          </a:xfrm>
          <a:prstGeom prst="rect">
            <a:avLst/>
          </a:prstGeom>
        </p:spPr>
      </p:pic>
      <p:sp>
        <p:nvSpPr>
          <p:cNvPr id="3" name="Text 0"/>
          <p:cNvSpPr/>
          <p:nvPr/>
        </p:nvSpPr>
        <p:spPr>
          <a:xfrm>
            <a:off x="140970" y="3061335"/>
            <a:ext cx="5668010" cy="1837690"/>
          </a:xfrm>
          <a:prstGeom prst="rect">
            <a:avLst/>
          </a:prstGeom>
          <a:noFill/>
          <a:ln/>
        </p:spPr>
        <p:txBody>
          <a:bodyPr wrap="square" lIns="45720" tIns="45720" rIns="45720" bIns="45720" rtlCol="0" anchor="t"/>
          <a:lstStyle/>
          <a:p>
            <a:pPr>
              <a:lnSpc>
                <a:spcPct val="100000"/>
              </a:lnSpc>
            </a:pPr>
            <a:r>
              <a:rPr lang="en-US" sz="3200" b="1" dirty="0">
                <a:solidFill>
                  <a:srgbClr val="FFFFFF"/>
                </a:solidFill>
                <a:latin typeface="MiSans" pitchFamily="34" charset="0"/>
                <a:ea typeface="MiSans" pitchFamily="34" charset="-122"/>
                <a:cs typeface="MiSans" pitchFamily="34" charset="-120"/>
              </a:rPr>
              <a:t>Task Suitability Matrix Debut</a:t>
            </a:r>
            <a:endParaRPr lang="en-US" sz="1600" dirty="0"/>
          </a:p>
        </p:txBody>
      </p:sp>
      <p:sp>
        <p:nvSpPr>
          <p:cNvPr id="4" name="Text 1"/>
          <p:cNvSpPr/>
          <p:nvPr/>
        </p:nvSpPr>
        <p:spPr>
          <a:xfrm>
            <a:off x="5317490" y="613410"/>
            <a:ext cx="5679440" cy="459105"/>
          </a:xfrm>
          <a:prstGeom prst="rect">
            <a:avLst/>
          </a:prstGeom>
          <a:noFill/>
          <a:ln/>
        </p:spPr>
        <p:txBody>
          <a:bodyPr wrap="square" lIns="45720" tIns="45720" rIns="45720" bIns="45720" rtlCol="0" anchor="t">
            <a:spAutoFit/>
          </a:bodyPr>
          <a:lstStyle/>
          <a:p>
            <a:pPr>
              <a:lnSpc>
                <a:spcPct val="100000"/>
              </a:lnSpc>
            </a:pPr>
            <a:r>
              <a:rPr lang="en-US" sz="2400" dirty="0">
                <a:solidFill>
                  <a:srgbClr val="77AD6F"/>
                </a:solidFill>
                <a:latin typeface="MiSans" pitchFamily="34" charset="0"/>
                <a:ea typeface="MiSans" pitchFamily="34" charset="-122"/>
                <a:cs typeface="MiSans" pitchFamily="34" charset="-120"/>
              </a:rPr>
              <a:t>Introduction to the Matrix</a:t>
            </a:r>
            <a:endParaRPr lang="en-US" sz="1600" dirty="0"/>
          </a:p>
        </p:txBody>
      </p:sp>
      <p:sp>
        <p:nvSpPr>
          <p:cNvPr id="5" name="Text 2"/>
          <p:cNvSpPr/>
          <p:nvPr/>
        </p:nvSpPr>
        <p:spPr>
          <a:xfrm>
            <a:off x="5317490" y="1125220"/>
            <a:ext cx="5668645" cy="14859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The Task Suitability Matrix is a comprehensive guide designed to help developers quickly determine which programming tasks are best suited for AI assistance. It streamlines decision-making by categorizing tasks based on their characteristics and AI compatibility.</a:t>
            </a:r>
            <a:endParaRPr lang="en-US" sz="1600" dirty="0"/>
          </a:p>
        </p:txBody>
      </p:sp>
      <p:sp>
        <p:nvSpPr>
          <p:cNvPr id="6" name="Text 3"/>
          <p:cNvSpPr/>
          <p:nvPr/>
        </p:nvSpPr>
        <p:spPr>
          <a:xfrm>
            <a:off x="6042025" y="2602230"/>
            <a:ext cx="5679440" cy="459105"/>
          </a:xfrm>
          <a:prstGeom prst="rect">
            <a:avLst/>
          </a:prstGeom>
          <a:noFill/>
          <a:ln/>
        </p:spPr>
        <p:txBody>
          <a:bodyPr wrap="square" lIns="45720" tIns="45720" rIns="45720" bIns="45720" rtlCol="0" anchor="t">
            <a:spAutoFit/>
          </a:bodyPr>
          <a:lstStyle/>
          <a:p>
            <a:pPr>
              <a:lnSpc>
                <a:spcPct val="100000"/>
              </a:lnSpc>
            </a:pPr>
            <a:r>
              <a:rPr lang="en-US" sz="2400" dirty="0">
                <a:solidFill>
                  <a:srgbClr val="77AD6F"/>
                </a:solidFill>
                <a:latin typeface="MiSans" pitchFamily="34" charset="0"/>
                <a:ea typeface="MiSans" pitchFamily="34" charset="-122"/>
                <a:cs typeface="MiSans" pitchFamily="34" charset="-120"/>
              </a:rPr>
              <a:t>Purpose of the Matrix</a:t>
            </a:r>
            <a:endParaRPr lang="en-US" sz="1600" dirty="0"/>
          </a:p>
        </p:txBody>
      </p:sp>
      <p:sp>
        <p:nvSpPr>
          <p:cNvPr id="7" name="Text 4"/>
          <p:cNvSpPr/>
          <p:nvPr/>
        </p:nvSpPr>
        <p:spPr>
          <a:xfrm>
            <a:off x="6041390" y="3114040"/>
            <a:ext cx="5668645"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This matrix aims to optimize pair programming by identifying tasks that can be efficiently handled by AI, allowing developers to focus on high-level problem-solving and creative tasks. It ensures that AI tools are used effectively without unnecessary debate.</a:t>
            </a:r>
            <a:endParaRPr lang="en-US" sz="1600" dirty="0"/>
          </a:p>
        </p:txBody>
      </p:sp>
      <p:sp>
        <p:nvSpPr>
          <p:cNvPr id="8" name="Text 5"/>
          <p:cNvSpPr/>
          <p:nvPr/>
        </p:nvSpPr>
        <p:spPr>
          <a:xfrm>
            <a:off x="5318125" y="4590415"/>
            <a:ext cx="5679440" cy="459105"/>
          </a:xfrm>
          <a:prstGeom prst="rect">
            <a:avLst/>
          </a:prstGeom>
          <a:noFill/>
          <a:ln/>
        </p:spPr>
        <p:txBody>
          <a:bodyPr wrap="square" lIns="45720" tIns="45720" rIns="45720" bIns="45720" rtlCol="0" anchor="t">
            <a:spAutoFit/>
          </a:bodyPr>
          <a:lstStyle/>
          <a:p>
            <a:pPr>
              <a:lnSpc>
                <a:spcPct val="100000"/>
              </a:lnSpc>
            </a:pPr>
            <a:r>
              <a:rPr lang="en-US" sz="2400" dirty="0">
                <a:solidFill>
                  <a:srgbClr val="77AD6F"/>
                </a:solidFill>
                <a:latin typeface="MiSans" pitchFamily="34" charset="0"/>
                <a:ea typeface="MiSans" pitchFamily="34" charset="-122"/>
                <a:cs typeface="MiSans" pitchFamily="34" charset="-120"/>
              </a:rPr>
              <a:t>Core Components</a:t>
            </a:r>
            <a:endParaRPr lang="en-US" sz="1600" dirty="0"/>
          </a:p>
        </p:txBody>
      </p:sp>
      <p:sp>
        <p:nvSpPr>
          <p:cNvPr id="9" name="Text 6"/>
          <p:cNvSpPr/>
          <p:nvPr/>
        </p:nvSpPr>
        <p:spPr>
          <a:xfrm>
            <a:off x="5317490" y="5102225"/>
            <a:ext cx="5668645"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The matrix includes task types, characteristics, suitability for AI, recommended tools, and why AI is beneficial for each task. This structure provides a clear and actionable framework for integrating AI into your workflow.</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8-d2nf81h8bjvh7rlj0900.jpeg"/>
          <p:cNvPicPr>
            <a:picLocks noChangeAspect="1"/>
          </p:cNvPicPr>
          <p:nvPr/>
        </p:nvPicPr>
        <p:blipFill>
          <a:blip r:embed="rId3"/>
          <a:srcRect l="5154" t="29209" r="7828" b="29886"/>
          <a:stretch/>
        </p:blipFill>
        <p:spPr>
          <a:xfrm>
            <a:off x="11430" y="0"/>
            <a:ext cx="12169140" cy="2451735"/>
          </a:xfrm>
          <a:prstGeom prst="rect">
            <a:avLst/>
          </a:prstGeom>
        </p:spPr>
      </p:pic>
      <p:sp>
        <p:nvSpPr>
          <p:cNvPr id="3" name="Text 0"/>
          <p:cNvSpPr/>
          <p:nvPr/>
        </p:nvSpPr>
        <p:spPr>
          <a:xfrm>
            <a:off x="254635" y="2637155"/>
            <a:ext cx="3973830" cy="2281555"/>
          </a:xfrm>
          <a:prstGeom prst="rect">
            <a:avLst/>
          </a:prstGeom>
          <a:noFill/>
          <a:ln/>
        </p:spPr>
        <p:txBody>
          <a:bodyPr wrap="square" lIns="45720" tIns="45720" rIns="45720" bIns="45720" rtlCol="0" anchor="t"/>
          <a:lstStyle/>
          <a:p>
            <a:pPr>
              <a:lnSpc>
                <a:spcPct val="130000"/>
              </a:lnSpc>
            </a:pPr>
            <a:r>
              <a:rPr lang="en-US" sz="3200" dirty="0">
                <a:solidFill>
                  <a:srgbClr val="77AD6F"/>
                </a:solidFill>
                <a:latin typeface="MiSans" pitchFamily="34" charset="0"/>
                <a:ea typeface="MiSans" pitchFamily="34" charset="-122"/>
                <a:cs typeface="MiSans" pitchFamily="34" charset="-120"/>
              </a:rPr>
              <a:t>How to Read the Matrix</a:t>
            </a:r>
            <a:endParaRPr lang="en-US" sz="1600" dirty="0"/>
          </a:p>
        </p:txBody>
      </p:sp>
      <p:sp>
        <p:nvSpPr>
          <p:cNvPr id="4" name="Shape 1"/>
          <p:cNvSpPr/>
          <p:nvPr/>
        </p:nvSpPr>
        <p:spPr>
          <a:xfrm>
            <a:off x="-478790" y="4550410"/>
            <a:ext cx="2926080" cy="2926080"/>
          </a:xfrm>
          <a:prstGeom prst="ellipse">
            <a:avLst/>
          </a:prstGeom>
          <a:solidFill>
            <a:srgbClr val="77AD6F"/>
          </a:solidFill>
          <a:ln w="12700">
            <a:solidFill>
              <a:srgbClr val="77AD6F"/>
            </a:solidFill>
            <a:prstDash val="solid"/>
          </a:ln>
        </p:spPr>
      </p:sp>
      <p:sp>
        <p:nvSpPr>
          <p:cNvPr id="5" name="Text 2"/>
          <p:cNvSpPr/>
          <p:nvPr/>
        </p:nvSpPr>
        <p:spPr>
          <a:xfrm>
            <a:off x="-478790" y="4550410"/>
            <a:ext cx="2926080" cy="2926080"/>
          </a:xfrm>
          <a:prstGeom prst="rect">
            <a:avLst/>
          </a:prstGeom>
          <a:noFill/>
          <a:ln/>
        </p:spPr>
        <p:txBody>
          <a:bodyPr wrap="square" lIns="0" tIns="0" rIns="0" bIns="0" rtlCol="0" anchor="t"/>
          <a:lstStyle/>
          <a:p>
            <a:pPr>
              <a:lnSpc>
                <a:spcPct val="100000"/>
              </a:lnSpc>
            </a:pPr>
            <a:endParaRPr lang="en-US" sz="1600" dirty="0"/>
          </a:p>
        </p:txBody>
      </p:sp>
      <p:sp>
        <p:nvSpPr>
          <p:cNvPr id="6" name="Shape 3"/>
          <p:cNvSpPr/>
          <p:nvPr/>
        </p:nvSpPr>
        <p:spPr>
          <a:xfrm>
            <a:off x="2680335" y="4721860"/>
            <a:ext cx="671830" cy="671830"/>
          </a:xfrm>
          <a:prstGeom prst="ellipse">
            <a:avLst/>
          </a:prstGeom>
          <a:solidFill>
            <a:srgbClr val="D2E7D6"/>
          </a:solidFill>
          <a:ln/>
        </p:spPr>
      </p:sp>
      <p:sp>
        <p:nvSpPr>
          <p:cNvPr id="7" name="Text 4"/>
          <p:cNvSpPr/>
          <p:nvPr/>
        </p:nvSpPr>
        <p:spPr>
          <a:xfrm>
            <a:off x="2680335" y="4721860"/>
            <a:ext cx="671830" cy="671830"/>
          </a:xfrm>
          <a:prstGeom prst="rect">
            <a:avLst/>
          </a:prstGeom>
          <a:noFill/>
          <a:ln/>
        </p:spPr>
        <p:txBody>
          <a:bodyPr wrap="square" lIns="0" tIns="0" rIns="0" bIns="0" rtlCol="0" anchor="t"/>
          <a:lstStyle/>
          <a:p>
            <a:pPr>
              <a:lnSpc>
                <a:spcPct val="100000"/>
              </a:lnSpc>
            </a:pPr>
            <a:endParaRPr lang="en-US" sz="1600" dirty="0"/>
          </a:p>
        </p:txBody>
      </p:sp>
      <p:sp>
        <p:nvSpPr>
          <p:cNvPr id="8" name="Text 5"/>
          <p:cNvSpPr/>
          <p:nvPr/>
        </p:nvSpPr>
        <p:spPr>
          <a:xfrm>
            <a:off x="4228465" y="2708275"/>
            <a:ext cx="2632710" cy="1717040"/>
          </a:xfrm>
          <a:prstGeom prst="rect">
            <a:avLst/>
          </a:prstGeom>
          <a:noFill/>
          <a:ln/>
        </p:spPr>
        <p:txBody>
          <a:bodyPr wrap="square" lIns="45720" tIns="45720" rIns="45720" bIns="45720" rtlCol="0" anchor="t"/>
          <a:lstStyle/>
          <a:p>
            <a:pPr>
              <a:lnSpc>
                <a:spcPct val="130000"/>
              </a:lnSpc>
            </a:pPr>
            <a:r>
              <a:rPr lang="en-US" sz="2400" dirty="0">
                <a:solidFill>
                  <a:srgbClr val="000000"/>
                </a:solidFill>
                <a:latin typeface="MiSans" pitchFamily="34" charset="0"/>
                <a:ea typeface="MiSans" pitchFamily="34" charset="-122"/>
                <a:cs typeface="MiSans" pitchFamily="34" charset="-120"/>
              </a:rPr>
              <a:t>Understanding Columns</a:t>
            </a:r>
            <a:endParaRPr lang="en-US" sz="1600" dirty="0"/>
          </a:p>
        </p:txBody>
      </p:sp>
      <p:sp>
        <p:nvSpPr>
          <p:cNvPr id="9" name="Text 6"/>
          <p:cNvSpPr/>
          <p:nvPr/>
        </p:nvSpPr>
        <p:spPr>
          <a:xfrm>
            <a:off x="6874510" y="2719070"/>
            <a:ext cx="4950460" cy="1487805"/>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The matrix consists of five columns: Task Type, Characteristics, Suitability for AI, Recommended Tools, and Why AI is Helpful. Each column provides critical information to guide your decision-making process.</a:t>
            </a:r>
            <a:endParaRPr lang="en-US" sz="1600" dirty="0"/>
          </a:p>
        </p:txBody>
      </p:sp>
      <p:sp>
        <p:nvSpPr>
          <p:cNvPr id="10" name="Text 7"/>
          <p:cNvSpPr/>
          <p:nvPr/>
        </p:nvSpPr>
        <p:spPr>
          <a:xfrm>
            <a:off x="4228465" y="4584065"/>
            <a:ext cx="2632710" cy="1717040"/>
          </a:xfrm>
          <a:prstGeom prst="rect">
            <a:avLst/>
          </a:prstGeom>
          <a:noFill/>
          <a:ln/>
        </p:spPr>
        <p:txBody>
          <a:bodyPr wrap="square" lIns="45720" tIns="45720" rIns="45720" bIns="45720" rtlCol="0" anchor="t"/>
          <a:lstStyle/>
          <a:p>
            <a:pPr>
              <a:lnSpc>
                <a:spcPct val="130000"/>
              </a:lnSpc>
            </a:pPr>
            <a:r>
              <a:rPr lang="en-US" sz="2400" dirty="0">
                <a:solidFill>
                  <a:srgbClr val="000000"/>
                </a:solidFill>
                <a:latin typeface="MiSans" pitchFamily="34" charset="0"/>
                <a:ea typeface="MiSans" pitchFamily="34" charset="-122"/>
                <a:cs typeface="MiSans" pitchFamily="34" charset="-120"/>
              </a:rPr>
              <a:t>Suitability Levels</a:t>
            </a:r>
            <a:endParaRPr lang="en-US" sz="1600" dirty="0"/>
          </a:p>
        </p:txBody>
      </p:sp>
      <p:sp>
        <p:nvSpPr>
          <p:cNvPr id="11" name="Text 8"/>
          <p:cNvSpPr/>
          <p:nvPr/>
        </p:nvSpPr>
        <p:spPr>
          <a:xfrm>
            <a:off x="6874510" y="4594860"/>
            <a:ext cx="4950460" cy="1487805"/>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Suitability levels range from High to Medium to Low. High suitability indicates tasks that AI can handle efficiently, Medium suggests tasks requiring human oversight, and Low signifies tasks where AI may not be appropriate due to ethical or novel considerations.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High Suitability Tasks</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02</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77AD6F"/>
        </a:solidFill>
        <a:effectLst/>
      </p:bgPr>
    </p:bg>
    <p:spTree>
      <p:nvGrpSpPr>
        <p:cNvPr id="1" name=""/>
        <p:cNvGrpSpPr/>
        <p:nvPr/>
      </p:nvGrpSpPr>
      <p:grpSpPr>
        <a:xfrm>
          <a:off x="0" y="0"/>
          <a:ext cx="0" cy="0"/>
          <a:chOff x="0" y="0"/>
          <a:chExt cx="0" cy="0"/>
        </a:xfrm>
      </p:grpSpPr>
      <p:pic>
        <p:nvPicPr>
          <p:cNvPr id="2" name="Image 0" descr="https://kimi-img.moonshot.cn/pub/slides/slides_tmpl/image/25-08-27-20:03:16-d2nf8118bjvh7rlj08r0.png"/>
          <p:cNvPicPr>
            <a:picLocks noChangeAspect="1"/>
          </p:cNvPicPr>
          <p:nvPr/>
        </p:nvPicPr>
        <p:blipFill>
          <a:blip r:embed="rId3"/>
          <a:stretch>
            <a:fillRect/>
          </a:stretch>
        </p:blipFill>
        <p:spPr>
          <a:xfrm>
            <a:off x="7294880" y="2159635"/>
            <a:ext cx="5086985" cy="4752340"/>
          </a:xfrm>
          <a:prstGeom prst="rect">
            <a:avLst/>
          </a:prstGeom>
        </p:spPr>
      </p:pic>
      <p:pic>
        <p:nvPicPr>
          <p:cNvPr id="3" name="Image 1" descr="https://kimi-img.moonshot.cn/pub/slides/slides_tmpl/image/25-08-27-20:03:17-d2nf8198bjvh7rlj08v0.png"/>
          <p:cNvPicPr>
            <a:picLocks noChangeAspect="1"/>
          </p:cNvPicPr>
          <p:nvPr/>
        </p:nvPicPr>
        <p:blipFill>
          <a:blip r:embed="rId4"/>
          <a:stretch>
            <a:fillRect/>
          </a:stretch>
        </p:blipFill>
        <p:spPr>
          <a:xfrm>
            <a:off x="8520430" y="13335"/>
            <a:ext cx="3402330" cy="1919605"/>
          </a:xfrm>
          <a:prstGeom prst="rect">
            <a:avLst/>
          </a:prstGeom>
        </p:spPr>
      </p:pic>
      <p:sp>
        <p:nvSpPr>
          <p:cNvPr id="4" name="Shape 0"/>
          <p:cNvSpPr/>
          <p:nvPr/>
        </p:nvSpPr>
        <p:spPr>
          <a:xfrm rot="16200000">
            <a:off x="5532754" y="-27941"/>
            <a:ext cx="6896737" cy="6896736"/>
          </a:xfrm>
          <a:custGeom>
            <a:avLst/>
            <a:gdLst/>
            <a:ahLst/>
            <a:cxnLst/>
            <a:rect l="l" t="t" r="r" b="b"/>
            <a:pathLst>
              <a:path w="6896737" h="6896736">
                <a:moveTo>
                  <a:pt x="0" y="1379347"/>
                </a:moveTo>
                <a:lnTo>
                  <a:pt x="6896737" y="0"/>
                </a:lnTo>
                <a:lnTo>
                  <a:pt x="6896737" y="6896736"/>
                </a:lnTo>
                <a:lnTo>
                  <a:pt x="0" y="6896736"/>
                </a:lnTo>
                <a:close/>
              </a:path>
            </a:pathLst>
          </a:custGeom>
          <a:solidFill>
            <a:srgbClr val="D2E7D6"/>
          </a:solidFill>
          <a:ln/>
        </p:spPr>
      </p:sp>
      <p:sp>
        <p:nvSpPr>
          <p:cNvPr id="5" name="Text 1"/>
          <p:cNvSpPr/>
          <p:nvPr/>
        </p:nvSpPr>
        <p:spPr>
          <a:xfrm rot="16200000">
            <a:off x="5532754" y="-27941"/>
            <a:ext cx="6896737" cy="6896736"/>
          </a:xfrm>
          <a:prstGeom prst="rect">
            <a:avLst/>
          </a:prstGeom>
          <a:noFill/>
          <a:ln/>
        </p:spPr>
        <p:txBody>
          <a:bodyPr wrap="square" lIns="0" tIns="0" rIns="0" bIns="0" rtlCol="0" anchor="t"/>
          <a:lstStyle/>
          <a:p>
            <a:pPr>
              <a:lnSpc>
                <a:spcPct val="100000"/>
              </a:lnSpc>
            </a:pPr>
            <a:endParaRPr lang="en-US" sz="1600" dirty="0"/>
          </a:p>
        </p:txBody>
      </p:sp>
      <p:sp>
        <p:nvSpPr>
          <p:cNvPr id="6" name="Text 2"/>
          <p:cNvSpPr/>
          <p:nvPr/>
        </p:nvSpPr>
        <p:spPr>
          <a:xfrm>
            <a:off x="491490" y="624840"/>
            <a:ext cx="6145530" cy="430530"/>
          </a:xfrm>
          <a:prstGeom prst="rect">
            <a:avLst/>
          </a:prstGeom>
          <a:noFill/>
          <a:ln/>
        </p:spPr>
        <p:txBody>
          <a:bodyPr wrap="square" lIns="0" tIns="0" rIns="0" bIns="0" rtlCol="0" anchor="t">
            <a:spAutoFit/>
          </a:bodyPr>
          <a:lstStyle/>
          <a:p>
            <a:pPr>
              <a:lnSpc>
                <a:spcPct val="100000"/>
              </a:lnSpc>
            </a:pPr>
            <a:r>
              <a:rPr lang="en-US" sz="2800" b="1" dirty="0">
                <a:solidFill>
                  <a:srgbClr val="D2E7D6"/>
                </a:solidFill>
                <a:latin typeface="MiSans" pitchFamily="34" charset="0"/>
                <a:ea typeface="MiSans" pitchFamily="34" charset="-122"/>
                <a:cs typeface="MiSans" pitchFamily="34" charset="-120"/>
              </a:rPr>
              <a:t>Snippets Docs Tests Top Tier</a:t>
            </a:r>
            <a:endParaRPr lang="en-US" sz="1600" dirty="0"/>
          </a:p>
        </p:txBody>
      </p:sp>
      <p:sp>
        <p:nvSpPr>
          <p:cNvPr id="7" name="Text 3"/>
          <p:cNvSpPr/>
          <p:nvPr/>
        </p:nvSpPr>
        <p:spPr>
          <a:xfrm>
            <a:off x="491490" y="1786255"/>
            <a:ext cx="5513070" cy="368935"/>
          </a:xfrm>
          <a:prstGeom prst="rect">
            <a:avLst/>
          </a:prstGeom>
          <a:noFill/>
          <a:ln/>
        </p:spPr>
        <p:txBody>
          <a:bodyPr wrap="square" lIns="0" tIns="0" rIns="0" bIns="0" rtlCol="0" anchor="t">
            <a:spAutoFit/>
          </a:bodyPr>
          <a:lstStyle/>
          <a:p>
            <a:pPr>
              <a:lnSpc>
                <a:spcPct val="100000"/>
              </a:lnSpc>
            </a:pPr>
            <a:r>
              <a:rPr lang="en-US" sz="2400" dirty="0">
                <a:solidFill>
                  <a:srgbClr val="D2E7D6"/>
                </a:solidFill>
                <a:latin typeface="MiSans" pitchFamily="34" charset="0"/>
                <a:ea typeface="MiSans" pitchFamily="34" charset="-122"/>
                <a:cs typeface="MiSans" pitchFamily="34" charset="-120"/>
              </a:rPr>
              <a:t>Code Completion</a:t>
            </a:r>
            <a:endParaRPr lang="en-US" sz="1600" dirty="0"/>
          </a:p>
        </p:txBody>
      </p:sp>
      <p:sp>
        <p:nvSpPr>
          <p:cNvPr id="8" name="Text 4"/>
          <p:cNvSpPr/>
          <p:nvPr/>
        </p:nvSpPr>
        <p:spPr>
          <a:xfrm>
            <a:off x="491490" y="2332990"/>
            <a:ext cx="5041900" cy="1118235"/>
          </a:xfrm>
          <a:prstGeom prst="rect">
            <a:avLst/>
          </a:prstGeom>
          <a:noFill/>
          <a:ln/>
        </p:spPr>
        <p:txBody>
          <a:bodyPr wrap="square" lIns="0" tIns="0" rIns="0" bIns="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excels at generating code snippets and completions, significantly reducing the time spent on repetitive coding tasks. Tools like GitHub Copilot and TabNine can suggest entire functions and boilerplate code, allowing developers to stay in the flow.</a:t>
            </a:r>
            <a:endParaRPr lang="en-US" sz="1600" dirty="0"/>
          </a:p>
        </p:txBody>
      </p:sp>
      <p:sp>
        <p:nvSpPr>
          <p:cNvPr id="9" name="Text 5"/>
          <p:cNvSpPr/>
          <p:nvPr/>
        </p:nvSpPr>
        <p:spPr>
          <a:xfrm>
            <a:off x="490855" y="4160520"/>
            <a:ext cx="5584825" cy="368935"/>
          </a:xfrm>
          <a:prstGeom prst="rect">
            <a:avLst/>
          </a:prstGeom>
          <a:noFill/>
          <a:ln/>
        </p:spPr>
        <p:txBody>
          <a:bodyPr wrap="square" lIns="0" tIns="0" rIns="0" bIns="0" rtlCol="0" anchor="t">
            <a:spAutoFit/>
          </a:bodyPr>
          <a:lstStyle/>
          <a:p>
            <a:pPr>
              <a:lnSpc>
                <a:spcPct val="100000"/>
              </a:lnSpc>
            </a:pPr>
            <a:r>
              <a:rPr lang="en-US" sz="2400" dirty="0">
                <a:solidFill>
                  <a:srgbClr val="D2E7D6"/>
                </a:solidFill>
                <a:latin typeface="MiSans" pitchFamily="34" charset="0"/>
                <a:ea typeface="MiSans" pitchFamily="34" charset="-122"/>
                <a:cs typeface="MiSans" pitchFamily="34" charset="-120"/>
              </a:rPr>
              <a:t>Documentation Generation</a:t>
            </a:r>
            <a:endParaRPr lang="en-US" sz="1600" dirty="0"/>
          </a:p>
        </p:txBody>
      </p:sp>
      <p:sp>
        <p:nvSpPr>
          <p:cNvPr id="10" name="Text 6"/>
          <p:cNvSpPr/>
          <p:nvPr/>
        </p:nvSpPr>
        <p:spPr>
          <a:xfrm>
            <a:off x="491490" y="4763770"/>
            <a:ext cx="5041900" cy="1118235"/>
          </a:xfrm>
          <a:prstGeom prst="rect">
            <a:avLst/>
          </a:prstGeom>
          <a:noFill/>
          <a:ln/>
        </p:spPr>
        <p:txBody>
          <a:bodyPr wrap="square" lIns="0" tIns="0" rIns="0" bIns="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tools such as GitHub Copilot and Docstring AI can automatically generate docstrings and comments, making it easier to document code and improve readability. This ensures that new team members can quickly understand the codebase.</a:t>
            </a:r>
            <a:endParaRPr lang="en-US" sz="1600" dirty="0"/>
          </a:p>
        </p:txBody>
      </p:sp>
      <p:sp>
        <p:nvSpPr>
          <p:cNvPr id="11" name="Text 7"/>
          <p:cNvSpPr/>
          <p:nvPr/>
        </p:nvSpPr>
        <p:spPr>
          <a:xfrm>
            <a:off x="5864860" y="1845310"/>
            <a:ext cx="5844540" cy="368935"/>
          </a:xfrm>
          <a:prstGeom prst="rect">
            <a:avLst/>
          </a:prstGeom>
          <a:noFill/>
          <a:ln/>
        </p:spPr>
        <p:txBody>
          <a:bodyPr wrap="square" lIns="0" tIns="0" rIns="0" bIns="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Unit Test Generation</a:t>
            </a:r>
            <a:endParaRPr lang="en-US" sz="1600" dirty="0"/>
          </a:p>
        </p:txBody>
      </p:sp>
      <p:sp>
        <p:nvSpPr>
          <p:cNvPr id="12" name="Text 8"/>
          <p:cNvSpPr/>
          <p:nvPr/>
        </p:nvSpPr>
        <p:spPr>
          <a:xfrm>
            <a:off x="6447790" y="2336800"/>
            <a:ext cx="5261610" cy="1118235"/>
          </a:xfrm>
          <a:prstGeom prst="rect">
            <a:avLst/>
          </a:prstGeom>
          <a:noFill/>
          <a:ln/>
        </p:spPr>
        <p:txBody>
          <a:bodyPr wrap="square" lIns="0" tIns="0" rIns="0" bIns="0" rtlCol="0" anchor="t">
            <a:spAutoFit/>
          </a:bodyPr>
          <a:lstStyle/>
          <a:p>
            <a:pPr algn="r">
              <a:lnSpc>
                <a:spcPct val="130000"/>
              </a:lnSpc>
            </a:pPr>
            <a:r>
              <a:rPr lang="en-US" sz="1400" dirty="0">
                <a:solidFill>
                  <a:srgbClr val="000000"/>
                </a:solidFill>
                <a:latin typeface="MiSans" pitchFamily="34" charset="0"/>
                <a:ea typeface="MiSans" pitchFamily="34" charset="-122"/>
                <a:cs typeface="MiSans" pitchFamily="34" charset="-120"/>
              </a:rPr>
              <a:t>AI can generate unit tests and identify edge cases, ensuring comprehensive test coverage. Tools like Diffblue Cover and GitHub Copilot help developers write tests faster and more efficiently, reducing the risk of bugs.</a:t>
            </a:r>
            <a:endParaRPr lang="en-US" sz="1600" dirty="0"/>
          </a:p>
        </p:txBody>
      </p:sp>
      <p:sp>
        <p:nvSpPr>
          <p:cNvPr id="13" name="Text 9"/>
          <p:cNvSpPr/>
          <p:nvPr/>
        </p:nvSpPr>
        <p:spPr>
          <a:xfrm>
            <a:off x="5902960" y="4121785"/>
            <a:ext cx="5829300" cy="368935"/>
          </a:xfrm>
          <a:prstGeom prst="rect">
            <a:avLst/>
          </a:prstGeom>
          <a:noFill/>
          <a:ln/>
        </p:spPr>
        <p:txBody>
          <a:bodyPr wrap="square" lIns="0" tIns="0" rIns="0" bIns="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Time Savings</a:t>
            </a:r>
            <a:endParaRPr lang="en-US" sz="1600" dirty="0"/>
          </a:p>
        </p:txBody>
      </p:sp>
      <p:sp>
        <p:nvSpPr>
          <p:cNvPr id="14" name="Text 10"/>
          <p:cNvSpPr/>
          <p:nvPr/>
        </p:nvSpPr>
        <p:spPr>
          <a:xfrm>
            <a:off x="6637020" y="4725035"/>
            <a:ext cx="5097145" cy="1118235"/>
          </a:xfrm>
          <a:prstGeom prst="rect">
            <a:avLst/>
          </a:prstGeom>
          <a:noFill/>
          <a:ln/>
        </p:spPr>
        <p:txBody>
          <a:bodyPr wrap="square" lIns="0" tIns="0" rIns="0" bIns="0" rtlCol="0" anchor="t">
            <a:spAutoFit/>
          </a:bodyPr>
          <a:lstStyle/>
          <a:p>
            <a:pPr algn="r">
              <a:lnSpc>
                <a:spcPct val="130000"/>
              </a:lnSpc>
            </a:pPr>
            <a:r>
              <a:rPr lang="en-US" sz="1400" dirty="0">
                <a:solidFill>
                  <a:srgbClr val="000000"/>
                </a:solidFill>
                <a:latin typeface="MiSans" pitchFamily="34" charset="0"/>
                <a:ea typeface="MiSans" pitchFamily="34" charset="-122"/>
                <a:cs typeface="MiSans" pitchFamily="34" charset="-120"/>
              </a:rPr>
              <a:t>By automating repetitive tasks, AI tools can save developers up to 80% of their time, enabling them to focus on more complex and creative aspects of their work. This leads to higher productivity and better code quality.</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515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18-d2nf81h8bjvh7rlj090g.png"/>
          <p:cNvPicPr>
            <a:picLocks noChangeAspect="1"/>
          </p:cNvPicPr>
          <p:nvPr/>
        </p:nvPicPr>
        <p:blipFill>
          <a:blip r:embed="rId3"/>
          <a:srcRect b="10274"/>
          <a:stretch/>
        </p:blipFill>
        <p:spPr>
          <a:xfrm>
            <a:off x="1343660" y="0"/>
            <a:ext cx="11675745" cy="6870065"/>
          </a:xfrm>
          <a:prstGeom prst="rect">
            <a:avLst/>
          </a:prstGeom>
        </p:spPr>
      </p:pic>
      <p:sp>
        <p:nvSpPr>
          <p:cNvPr id="3" name="Text 0"/>
          <p:cNvSpPr/>
          <p:nvPr/>
        </p:nvSpPr>
        <p:spPr>
          <a:xfrm>
            <a:off x="468630" y="661670"/>
            <a:ext cx="10695305" cy="553720"/>
          </a:xfrm>
          <a:prstGeom prst="rect">
            <a:avLst/>
          </a:prstGeom>
          <a:noFill/>
          <a:ln/>
        </p:spPr>
        <p:txBody>
          <a:bodyPr wrap="square" lIns="0" tIns="0" rIns="0" bIns="0" rtlCol="0" anchor="t">
            <a:spAutoFit/>
          </a:bodyPr>
          <a:lstStyle/>
          <a:p>
            <a:pPr>
              <a:lnSpc>
                <a:spcPct val="100000"/>
              </a:lnSpc>
            </a:pPr>
            <a:r>
              <a:rPr lang="en-US" sz="3600" dirty="0">
                <a:solidFill>
                  <a:srgbClr val="77AD6F"/>
                </a:solidFill>
                <a:latin typeface="MiSans" pitchFamily="34" charset="0"/>
                <a:ea typeface="MiSans" pitchFamily="34" charset="-122"/>
                <a:cs typeface="MiSans" pitchFamily="34" charset="-120"/>
              </a:rPr>
              <a:t>Tooling Shortlist for High Fit</a:t>
            </a:r>
            <a:endParaRPr lang="en-US" sz="1600" dirty="0"/>
          </a:p>
        </p:txBody>
      </p:sp>
      <p:sp>
        <p:nvSpPr>
          <p:cNvPr id="4" name="Text 1"/>
          <p:cNvSpPr/>
          <p:nvPr/>
        </p:nvSpPr>
        <p:spPr>
          <a:xfrm>
            <a:off x="468630" y="4009390"/>
            <a:ext cx="6563995" cy="756285"/>
          </a:xfrm>
          <a:prstGeom prst="rect">
            <a:avLst/>
          </a:prstGeom>
          <a:noFill/>
          <a:ln/>
        </p:spPr>
        <p:txBody>
          <a:bodyPr wrap="square" lIns="0" tIns="0" rIns="0" bIns="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Recommended Tools</a:t>
            </a:r>
            <a:endParaRPr lang="en-US" sz="1600" dirty="0"/>
          </a:p>
        </p:txBody>
      </p:sp>
      <p:sp>
        <p:nvSpPr>
          <p:cNvPr id="5" name="Text 2"/>
          <p:cNvSpPr/>
          <p:nvPr/>
        </p:nvSpPr>
        <p:spPr>
          <a:xfrm>
            <a:off x="468630" y="4566285"/>
            <a:ext cx="7113905" cy="1624330"/>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For high-suitability tasks, recommended tools include GitHub Copilot, TabNine, IntelliCode, Diffblue Cover, and Document-This. These tools integrate seamlessly into VSCode and provide instant suggestions and completions.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77AD6F"/>
        </a:solidFill>
        <a:effectLst/>
      </p:bgPr>
    </p:bg>
    <p:spTree>
      <p:nvGrpSpPr>
        <p:cNvPr id="1" name=""/>
        <p:cNvGrpSpPr/>
        <p:nvPr/>
      </p:nvGrpSpPr>
      <p:grpSpPr>
        <a:xfrm>
          <a:off x="0" y="0"/>
          <a:ext cx="0" cy="0"/>
          <a:chOff x="0" y="0"/>
          <a:chExt cx="0" cy="0"/>
        </a:xfrm>
      </p:grpSpPr>
      <p:sp>
        <p:nvSpPr>
          <p:cNvPr id="2" name="Shape 0"/>
          <p:cNvSpPr/>
          <p:nvPr/>
        </p:nvSpPr>
        <p:spPr>
          <a:xfrm>
            <a:off x="3422015" y="726440"/>
            <a:ext cx="5753602" cy="5753602"/>
          </a:xfrm>
          <a:prstGeom prst="ellipse">
            <a:avLst/>
          </a:prstGeom>
          <a:solidFill>
            <a:srgbClr val="D2E7D6"/>
          </a:solidFill>
          <a:ln/>
        </p:spPr>
      </p:sp>
      <p:sp>
        <p:nvSpPr>
          <p:cNvPr id="3" name="Text 1"/>
          <p:cNvSpPr/>
          <p:nvPr/>
        </p:nvSpPr>
        <p:spPr>
          <a:xfrm>
            <a:off x="3422015" y="726440"/>
            <a:ext cx="5753602" cy="5753602"/>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3575490" y="3468524"/>
            <a:ext cx="5445515" cy="1887172"/>
          </a:xfrm>
          <a:prstGeom prst="rect">
            <a:avLst/>
          </a:prstGeom>
          <a:noFill/>
          <a:ln/>
        </p:spPr>
        <p:txBody>
          <a:bodyPr wrap="square" lIns="0" tIns="0" rIns="0" bIns="0" rtlCol="0" anchor="t"/>
          <a:lstStyle/>
          <a:p>
            <a:pPr algn="ctr">
              <a:lnSpc>
                <a:spcPct val="100000"/>
              </a:lnSpc>
            </a:pPr>
            <a:r>
              <a:rPr lang="en-US" sz="4400" dirty="0">
                <a:solidFill>
                  <a:srgbClr val="000000"/>
                </a:solidFill>
                <a:latin typeface="MiSans" pitchFamily="34" charset="0"/>
                <a:ea typeface="MiSans" pitchFamily="34" charset="-122"/>
                <a:cs typeface="MiSans" pitchFamily="34" charset="-120"/>
              </a:rPr>
              <a:t>Medium Suitability Tasks</a:t>
            </a:r>
            <a:endParaRPr lang="en-US" sz="1600" dirty="0"/>
          </a:p>
        </p:txBody>
      </p:sp>
      <p:sp>
        <p:nvSpPr>
          <p:cNvPr id="5" name="Text 3"/>
          <p:cNvSpPr/>
          <p:nvPr/>
        </p:nvSpPr>
        <p:spPr>
          <a:xfrm>
            <a:off x="3575490" y="1609773"/>
            <a:ext cx="5445515" cy="1887172"/>
          </a:xfrm>
          <a:prstGeom prst="rect">
            <a:avLst/>
          </a:prstGeom>
          <a:noFill/>
          <a:ln/>
        </p:spPr>
        <p:txBody>
          <a:bodyPr wrap="square" lIns="0" tIns="0" rIns="0" bIns="0" rtlCol="0" anchor="t"/>
          <a:lstStyle/>
          <a:p>
            <a:pPr algn="ctr">
              <a:lnSpc>
                <a:spcPct val="100000"/>
              </a:lnSpc>
            </a:pPr>
            <a:r>
              <a:rPr lang="en-US" sz="9600" b="1" dirty="0">
                <a:solidFill>
                  <a:srgbClr val="77AD6F"/>
                </a:solidFill>
                <a:latin typeface="MiSans" pitchFamily="34" charset="0"/>
                <a:ea typeface="MiSans" pitchFamily="34" charset="-122"/>
                <a:cs typeface="MiSans" pitchFamily="34" charset="-120"/>
              </a:rPr>
              <a:t>03</a:t>
            </a:r>
            <a:endParaRPr lang="en-US" sz="1600" dirty="0"/>
          </a:p>
        </p:txBody>
      </p:sp>
      <p:sp>
        <p:nvSpPr>
          <p:cNvPr id="6" name="Shape 4"/>
          <p:cNvSpPr/>
          <p:nvPr/>
        </p:nvSpPr>
        <p:spPr>
          <a:xfrm>
            <a:off x="-970280" y="-1332230"/>
            <a:ext cx="4229735" cy="4229735"/>
          </a:xfrm>
          <a:prstGeom prst="ellipse">
            <a:avLst/>
          </a:prstGeom>
          <a:solidFill>
            <a:srgbClr val="D2E7D6"/>
          </a:solidFill>
          <a:ln/>
        </p:spPr>
      </p:sp>
      <p:sp>
        <p:nvSpPr>
          <p:cNvPr id="7" name="Text 5"/>
          <p:cNvSpPr/>
          <p:nvPr/>
        </p:nvSpPr>
        <p:spPr>
          <a:xfrm>
            <a:off x="-97028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0280" y="4128770"/>
            <a:ext cx="4229735" cy="4229735"/>
          </a:xfrm>
          <a:prstGeom prst="ellipse">
            <a:avLst/>
          </a:prstGeom>
          <a:solidFill>
            <a:srgbClr val="D2E7D6"/>
          </a:solidFill>
          <a:ln/>
        </p:spPr>
      </p:sp>
      <p:sp>
        <p:nvSpPr>
          <p:cNvPr id="9" name="Text 7"/>
          <p:cNvSpPr/>
          <p:nvPr/>
        </p:nvSpPr>
        <p:spPr>
          <a:xfrm>
            <a:off x="-970280" y="412877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9519920" y="-1332230"/>
            <a:ext cx="4229735" cy="4229735"/>
          </a:xfrm>
          <a:prstGeom prst="ellipse">
            <a:avLst/>
          </a:prstGeom>
          <a:solidFill>
            <a:srgbClr val="D2E7D6"/>
          </a:solidFill>
          <a:ln/>
        </p:spPr>
      </p:sp>
      <p:sp>
        <p:nvSpPr>
          <p:cNvPr id="11" name="Text 9"/>
          <p:cNvSpPr/>
          <p:nvPr/>
        </p:nvSpPr>
        <p:spPr>
          <a:xfrm>
            <a:off x="9519920" y="-1332230"/>
            <a:ext cx="4229735" cy="4229735"/>
          </a:xfrm>
          <a:prstGeom prst="rect">
            <a:avLst/>
          </a:prstGeom>
          <a:noFill/>
          <a:ln/>
        </p:spPr>
        <p:txBody>
          <a:bodyPr wrap="square" lIns="0" tIns="0" rIns="0" bIns="0" rtlCol="0" anchor="t"/>
          <a:lstStyle/>
          <a:p>
            <a:pPr>
              <a:lnSpc>
                <a:spcPct val="100000"/>
              </a:lnSpc>
            </a:pPr>
            <a:endParaRPr lang="en-US" sz="1600" dirty="0"/>
          </a:p>
        </p:txBody>
      </p:sp>
      <p:sp>
        <p:nvSpPr>
          <p:cNvPr id="12" name="Shape 10"/>
          <p:cNvSpPr/>
          <p:nvPr/>
        </p:nvSpPr>
        <p:spPr>
          <a:xfrm>
            <a:off x="9519920" y="4128770"/>
            <a:ext cx="4229735" cy="4229735"/>
          </a:xfrm>
          <a:prstGeom prst="ellipse">
            <a:avLst/>
          </a:prstGeom>
          <a:solidFill>
            <a:srgbClr val="D2E7D6"/>
          </a:solidFill>
          <a:ln/>
        </p:spPr>
      </p:sp>
      <p:sp>
        <p:nvSpPr>
          <p:cNvPr id="13" name="Text 11"/>
          <p:cNvSpPr/>
          <p:nvPr/>
        </p:nvSpPr>
        <p:spPr>
          <a:xfrm>
            <a:off x="9519920" y="4128770"/>
            <a:ext cx="4229735" cy="4229735"/>
          </a:xfrm>
          <a:prstGeom prst="rect">
            <a:avLst/>
          </a:prstGeom>
          <a:noFill/>
          <a:ln/>
        </p:spPr>
        <p:txBody>
          <a:bodyPr wrap="square" lIns="0" tIns="0" rIns="0" bIns="0" rtlCol="0" anchor="t"/>
          <a:lstStyle/>
          <a:p>
            <a:pPr>
              <a:lnSpc>
                <a:spcPct val="100000"/>
              </a:lnSpc>
            </a:pP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E6E6E6"/>
      </a:dk2>
      <a:lt2>
        <a:srgbClr val="FFFFFF"/>
      </a:lt2>
      <a:accent1>
        <a:srgbClr val="77AD6F"/>
      </a:accent1>
      <a:accent2>
        <a:srgbClr val="D2E7D6"/>
      </a:accent2>
      <a:accent3>
        <a:srgbClr val="000000"/>
      </a:accent3>
      <a:accent4>
        <a:srgbClr val="0094DB"/>
      </a:accent4>
      <a:accent5>
        <a:srgbClr val="ADDDFE"/>
      </a:accent5>
      <a:accent6>
        <a:srgbClr val="007CC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1178</Words>
  <Application>Microsoft Office PowerPoint</Application>
  <PresentationFormat>Widescreen</PresentationFormat>
  <Paragraphs>127</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Pair Coding Matrix</dc:title>
  <dc:subject>AI Pair Coding Matrix</dc:subject>
  <dc:creator>Kimi</dc:creator>
  <cp:lastModifiedBy>Sean</cp:lastModifiedBy>
  <cp:revision>2</cp:revision>
  <dcterms:created xsi:type="dcterms:W3CDTF">2025-12-03T09:23:08Z</dcterms:created>
  <dcterms:modified xsi:type="dcterms:W3CDTF">2025-12-03T09:23:42Z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Pair Coding Matrix","ContentProducer":"001191110108MACG2KBH8F10000","ProduceID":"d4o02b88obdcokor1go0","ReservedCode1":"","ContentPropagator":"001191110108MACG2KBH8F20000","PropagateID":"d4o02b88obdcokor1go0","ReservedCode2":""}</vt:lpwstr>
  </property>
</Properties>
</file>